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1"/>
    <p:sldMasterId id="2147484033" r:id="rId2"/>
    <p:sldMasterId id="2147484046" r:id="rId3"/>
    <p:sldMasterId id="2147484059" r:id="rId4"/>
    <p:sldMasterId id="2147484072" r:id="rId5"/>
    <p:sldMasterId id="2147484085" r:id="rId6"/>
    <p:sldMasterId id="2147484254" r:id="rId7"/>
  </p:sldMasterIdLst>
  <p:notesMasterIdLst>
    <p:notesMasterId r:id="rId21"/>
  </p:notesMasterIdLst>
  <p:sldIdLst>
    <p:sldId id="310" r:id="rId8"/>
    <p:sldId id="327" r:id="rId9"/>
    <p:sldId id="264" r:id="rId10"/>
    <p:sldId id="299" r:id="rId11"/>
    <p:sldId id="313" r:id="rId12"/>
    <p:sldId id="340" r:id="rId13"/>
    <p:sldId id="278" r:id="rId14"/>
    <p:sldId id="281" r:id="rId15"/>
    <p:sldId id="270" r:id="rId16"/>
    <p:sldId id="322" r:id="rId17"/>
    <p:sldId id="345" r:id="rId18"/>
    <p:sldId id="346" r:id="rId19"/>
    <p:sldId id="331" r:id="rId20"/>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50"/>
    <a:srgbClr val="006A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6" autoAdjust="0"/>
    <p:restoredTop sz="85435" autoAdjust="0"/>
  </p:normalViewPr>
  <p:slideViewPr>
    <p:cSldViewPr snapToGrid="0" snapToObjects="1">
      <p:cViewPr>
        <p:scale>
          <a:sx n="69" d="100"/>
          <a:sy n="69" d="100"/>
        </p:scale>
        <p:origin x="-1644" y="-3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723" tIns="45862" rIns="91723" bIns="45862" rtlCol="0"/>
          <a:lstStyle>
            <a:lvl1pPr algn="l">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723" tIns="45862" rIns="91723" bIns="45862" rtlCol="0"/>
          <a:lstStyle>
            <a:lvl1pPr algn="r">
              <a:defRPr sz="1200"/>
            </a:lvl1pPr>
          </a:lstStyle>
          <a:p>
            <a:pPr>
              <a:defRPr/>
            </a:pPr>
            <a:fld id="{B2C4D05A-C8A4-4638-B3A5-6BF22F8CF81C}" type="datetimeFigureOut">
              <a:rPr lang="en-US"/>
              <a:pPr>
                <a:defRPr/>
              </a:pPr>
              <a:t>11/5/2015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723" tIns="45862" rIns="91723" bIns="45862"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723" tIns="45862" rIns="91723" bIns="4586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723" tIns="45862" rIns="91723" bIns="458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723" tIns="45862" rIns="91723" bIns="45862" rtlCol="0" anchor="b"/>
          <a:lstStyle>
            <a:lvl1pPr algn="r">
              <a:defRPr sz="1200"/>
            </a:lvl1pPr>
          </a:lstStyle>
          <a:p>
            <a:pPr>
              <a:defRPr/>
            </a:pPr>
            <a:fld id="{519E5370-69CB-4561-BFB8-11CD0B4A8C9E}" type="slidenum">
              <a:rPr lang="en-US"/>
              <a:pPr>
                <a:defRPr/>
              </a:pPr>
              <a:t>‹#›</a:t>
            </a:fld>
            <a:endParaRPr lang="en-US" dirty="0"/>
          </a:p>
        </p:txBody>
      </p:sp>
    </p:spTree>
    <p:extLst>
      <p:ext uri="{BB962C8B-B14F-4D97-AF65-F5344CB8AC3E}">
        <p14:creationId xmlns:p14="http://schemas.microsoft.com/office/powerpoint/2010/main" val="4230648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457200">
              <a:spcBef>
                <a:spcPct val="20000"/>
              </a:spcBef>
            </a:pPr>
            <a:r>
              <a:rPr lang="en-US" altLang="en-US" sz="2400" b="1" smtClean="0">
                <a:solidFill>
                  <a:srgbClr val="000000"/>
                </a:solidFill>
                <a:latin typeface="Georgia" pitchFamily="18" charset="0"/>
              </a:rPr>
              <a:t>VHA MSPV Mandatory Policy Memorandum (6/22/15): Mandatory Policy for the Facilities from Chief Procurement and Logistics Officer.</a:t>
            </a:r>
            <a:endParaRPr lang="en-US" altLang="en-US" sz="1800" smtClean="0">
              <a:solidFill>
                <a:srgbClr val="FF0000"/>
              </a:solidFill>
              <a:latin typeface="Georgia" pitchFamily="18" charset="0"/>
            </a:endParaRPr>
          </a:p>
          <a:p>
            <a:pPr defTabSz="457200"/>
            <a:endParaRPr lang="en-US" alt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0BEA623-EAB3-46D7-9384-6265976C6F59}" type="slidenum">
              <a:rPr lang="en-US" altLang="en-US" smtClean="0">
                <a:solidFill>
                  <a:srgbClr val="000000"/>
                </a:solidFill>
                <a:latin typeface="Arial" charset="0"/>
              </a:rPr>
              <a:pPr eaLnBrk="1" hangingPunct="1">
                <a:spcBef>
                  <a:spcPct val="0"/>
                </a:spcBef>
              </a:pPr>
              <a:t>2</a:t>
            </a:fld>
            <a:endParaRPr lang="en-US" altLang="en-US" smtClean="0">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B02A9B5-BBD9-4BCE-9E6A-BC85B0EC83CC}" type="slidenum">
              <a:rPr lang="en-US" altLang="en-US" smtClean="0">
                <a:solidFill>
                  <a:srgbClr val="000000"/>
                </a:solidFill>
                <a:latin typeface="Arial" charset="0"/>
              </a:rPr>
              <a:pPr eaLnBrk="1" hangingPunct="1">
                <a:spcBef>
                  <a:spcPct val="0"/>
                </a:spcBef>
              </a:pPr>
              <a:t>12</a:t>
            </a:fld>
            <a:endParaRPr lang="en-US" altLang="en-US" smtClean="0">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AC0E1B8-831C-4EB5-BA97-CAD5B94979EA}" type="slidenum">
              <a:rPr lang="en-US" altLang="en-US" smtClean="0">
                <a:latin typeface="Arial" charset="0"/>
              </a:rPr>
              <a:pPr eaLnBrk="1" hangingPunct="1">
                <a:spcBef>
                  <a:spcPct val="0"/>
                </a:spcBef>
              </a:pPr>
              <a:t>3</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9E5370-69CB-4561-BFB8-11CD0B4A8C9E}" type="slidenum">
              <a:rPr lang="en-US" smtClean="0"/>
              <a:pPr>
                <a:defRPr/>
              </a:pPr>
              <a:t>4</a:t>
            </a:fld>
            <a:endParaRPr lang="en-US" dirty="0"/>
          </a:p>
        </p:txBody>
      </p:sp>
    </p:spTree>
    <p:extLst>
      <p:ext uri="{BB962C8B-B14F-4D97-AF65-F5344CB8AC3E}">
        <p14:creationId xmlns:p14="http://schemas.microsoft.com/office/powerpoint/2010/main" val="2609299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Offerors shall be a VA FSS holder for Schedule 65 and/or 66 by the date and time for receipt of offers/quotations. Late quotes may be accepted at the discretion of the contracting officer. The Offeror’s quote shall be submitted electronically by the date and time indicated in block 8 of the SF 1449, via email to: MSPVTeamEmailInbox@va.gov, as set forth below.  The Offeror’s quote shall consist of and be submitted in the following three (3) Volumes:</a:t>
            </a:r>
          </a:p>
          <a:p>
            <a:endParaRPr lang="en-US" altLang="en-US" smtClean="0"/>
          </a:p>
          <a:p>
            <a:r>
              <a:rPr lang="en-US" altLang="en-US" smtClean="0"/>
              <a:t>Volume I –           Technical (Product Literature review)</a:t>
            </a:r>
          </a:p>
          <a:p>
            <a:r>
              <a:rPr lang="en-US" altLang="en-US" smtClean="0"/>
              <a:t>Volume II –         Price (Attachment D, Pricing Schedule)  </a:t>
            </a:r>
          </a:p>
          <a:p>
            <a:r>
              <a:rPr lang="en-US" altLang="en-US" smtClean="0"/>
              <a:t>Volume III –        Solicitation, Offer, &amp; Award Documents</a:t>
            </a:r>
          </a:p>
          <a:p>
            <a:endParaRPr lang="en-US" alt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7B28A85-6B06-4AFB-AE90-F813DE2A4AFB}" type="slidenum">
              <a:rPr lang="en-US" altLang="en-US" smtClean="0">
                <a:solidFill>
                  <a:srgbClr val="000000"/>
                </a:solidFill>
                <a:latin typeface="Arial" charset="0"/>
              </a:rPr>
              <a:pPr eaLnBrk="1" hangingPunct="1">
                <a:spcBef>
                  <a:spcPct val="0"/>
                </a:spcBef>
              </a:pPr>
              <a:t>6</a:t>
            </a:fld>
            <a:endParaRPr lang="en-US" altLang="en-US" smtClean="0">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Here is our Process</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B9754A3-C351-4A47-A567-8EA2D3FBC170}" type="slidenum">
              <a:rPr lang="en-US" altLang="en-US" smtClean="0">
                <a:latin typeface="Arial" charset="0"/>
              </a:rPr>
              <a:pPr eaLnBrk="1" hangingPunct="1">
                <a:spcBef>
                  <a:spcPct val="0"/>
                </a:spcBef>
              </a:pPr>
              <a:t>7</a:t>
            </a:fld>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F0B562C-2B81-4C8B-A98F-E835D95EE389}" type="slidenum">
              <a:rPr lang="en-US" altLang="en-US" smtClean="0">
                <a:latin typeface="Arial" charset="0"/>
              </a:rPr>
              <a:pPr eaLnBrk="1" hangingPunct="1">
                <a:spcBef>
                  <a:spcPct val="0"/>
                </a:spcBef>
              </a:pPr>
              <a:t>8</a:t>
            </a:fld>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slide needs to speak to what is needed to be successful for their quote. For Example…Completed Price Sheet, Appendix C, Product Literature, and etc</a:t>
            </a:r>
          </a:p>
          <a:p>
            <a:endParaRPr lang="en-US" alt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A32FA67-A204-4C63-A56C-71C794A62AD4}" type="slidenum">
              <a:rPr lang="en-US" altLang="en-US" smtClean="0">
                <a:latin typeface="Arial" charset="0"/>
              </a:rPr>
              <a:pPr eaLnBrk="1" hangingPunct="1">
                <a:spcBef>
                  <a:spcPct val="0"/>
                </a:spcBef>
              </a:pPr>
              <a:t>9</a:t>
            </a:fld>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FC0312D-9C1C-4378-BE76-A3456B1FF435}" type="slidenum">
              <a:rPr lang="en-US" altLang="en-US" smtClean="0">
                <a:latin typeface="Arial" charset="0"/>
              </a:rPr>
              <a:pPr eaLnBrk="1" hangingPunct="1">
                <a:spcBef>
                  <a:spcPct val="0"/>
                </a:spcBef>
              </a:pPr>
              <a:t>10</a:t>
            </a:fld>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4538" indent="-285750" eaLnBrk="0" hangingPunct="0">
              <a:spcBef>
                <a:spcPct val="30000"/>
              </a:spcBef>
              <a:defRPr sz="1200">
                <a:solidFill>
                  <a:schemeClr val="tx1"/>
                </a:solidFill>
                <a:latin typeface="Calibri" pitchFamily="34" charset="0"/>
              </a:defRPr>
            </a:lvl2pPr>
            <a:lvl3pPr marL="1146175" indent="-228600" eaLnBrk="0" hangingPunct="0">
              <a:spcBef>
                <a:spcPct val="30000"/>
              </a:spcBef>
              <a:defRPr sz="1200">
                <a:solidFill>
                  <a:schemeClr val="tx1"/>
                </a:solidFill>
                <a:latin typeface="Calibri" pitchFamily="34" charset="0"/>
              </a:defRPr>
            </a:lvl3pPr>
            <a:lvl4pPr marL="1604963" indent="-228600" eaLnBrk="0" hangingPunct="0">
              <a:spcBef>
                <a:spcPct val="30000"/>
              </a:spcBef>
              <a:defRPr sz="1200">
                <a:solidFill>
                  <a:schemeClr val="tx1"/>
                </a:solidFill>
                <a:latin typeface="Calibri" pitchFamily="34" charset="0"/>
              </a:defRPr>
            </a:lvl4pPr>
            <a:lvl5pPr marL="2063750" indent="-228600" eaLnBrk="0" hangingPunct="0">
              <a:spcBef>
                <a:spcPct val="30000"/>
              </a:spcBef>
              <a:defRPr sz="1200">
                <a:solidFill>
                  <a:schemeClr val="tx1"/>
                </a:solidFill>
                <a:latin typeface="Calibri" pitchFamily="34" charset="0"/>
              </a:defRPr>
            </a:lvl5pPr>
            <a:lvl6pPr marL="2520950" indent="-228600" defTabSz="457200" eaLnBrk="0" fontAlgn="base" hangingPunct="0">
              <a:spcBef>
                <a:spcPct val="30000"/>
              </a:spcBef>
              <a:spcAft>
                <a:spcPct val="0"/>
              </a:spcAft>
              <a:defRPr sz="1200">
                <a:solidFill>
                  <a:schemeClr val="tx1"/>
                </a:solidFill>
                <a:latin typeface="Calibri" pitchFamily="34" charset="0"/>
              </a:defRPr>
            </a:lvl6pPr>
            <a:lvl7pPr marL="2978150" indent="-228600" defTabSz="457200" eaLnBrk="0" fontAlgn="base" hangingPunct="0">
              <a:spcBef>
                <a:spcPct val="30000"/>
              </a:spcBef>
              <a:spcAft>
                <a:spcPct val="0"/>
              </a:spcAft>
              <a:defRPr sz="1200">
                <a:solidFill>
                  <a:schemeClr val="tx1"/>
                </a:solidFill>
                <a:latin typeface="Calibri" pitchFamily="34" charset="0"/>
              </a:defRPr>
            </a:lvl7pPr>
            <a:lvl8pPr marL="3435350" indent="-228600" defTabSz="457200" eaLnBrk="0" fontAlgn="base" hangingPunct="0">
              <a:spcBef>
                <a:spcPct val="30000"/>
              </a:spcBef>
              <a:spcAft>
                <a:spcPct val="0"/>
              </a:spcAft>
              <a:defRPr sz="1200">
                <a:solidFill>
                  <a:schemeClr val="tx1"/>
                </a:solidFill>
                <a:latin typeface="Calibri" pitchFamily="34" charset="0"/>
              </a:defRPr>
            </a:lvl8pPr>
            <a:lvl9pPr marL="3892550" indent="-228600" defTabSz="4572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C5EC45D-FE21-4457-9E7F-6F52F17525CF}" type="slidenum">
              <a:rPr lang="en-US" altLang="en-US" smtClean="0">
                <a:solidFill>
                  <a:srgbClr val="000000"/>
                </a:solidFill>
                <a:latin typeface="Arial" charset="0"/>
              </a:rPr>
              <a:pPr eaLnBrk="1" hangingPunct="1">
                <a:spcBef>
                  <a:spcPct val="0"/>
                </a:spcBef>
              </a:pPr>
              <a:t>11</a:t>
            </a:fld>
            <a:endParaRPr lang="en-US" altLang="en-US"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57B2770-77B8-4B4C-BCD3-5C4DC7A8F966}"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C5D6823-78F1-4EEF-9362-5094B22A1896}" type="slidenum">
              <a:rPr lang="en-US"/>
              <a:pPr>
                <a:defRPr/>
              </a:pPr>
              <a:t>‹#›</a:t>
            </a:fld>
            <a:endParaRPr lang="en-US" dirty="0"/>
          </a:p>
        </p:txBody>
      </p:sp>
    </p:spTree>
    <p:extLst>
      <p:ext uri="{BB962C8B-B14F-4D97-AF65-F5344CB8AC3E}">
        <p14:creationId xmlns:p14="http://schemas.microsoft.com/office/powerpoint/2010/main" val="22631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106BDE9-6D9F-47FD-A1E2-C27083CC6B9B}"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0B3FEC-9041-45B9-A783-193D6997F6BE}" type="slidenum">
              <a:rPr lang="en-US"/>
              <a:pPr>
                <a:defRPr/>
              </a:pPr>
              <a:t>‹#›</a:t>
            </a:fld>
            <a:endParaRPr lang="en-US" dirty="0"/>
          </a:p>
        </p:txBody>
      </p:sp>
    </p:spTree>
    <p:extLst>
      <p:ext uri="{BB962C8B-B14F-4D97-AF65-F5344CB8AC3E}">
        <p14:creationId xmlns:p14="http://schemas.microsoft.com/office/powerpoint/2010/main" val="4166911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51C1DA6-A043-4569-9F80-EC1C61D264DC}"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D03892-ACAF-45BC-B243-791F1D54FFDA}" type="slidenum">
              <a:rPr lang="en-US"/>
              <a:pPr>
                <a:defRPr/>
              </a:pPr>
              <a:t>‹#›</a:t>
            </a:fld>
            <a:endParaRPr lang="en-US" dirty="0"/>
          </a:p>
        </p:txBody>
      </p:sp>
    </p:spTree>
    <p:extLst>
      <p:ext uri="{BB962C8B-B14F-4D97-AF65-F5344CB8AC3E}">
        <p14:creationId xmlns:p14="http://schemas.microsoft.com/office/powerpoint/2010/main" val="3709247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3802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3CF99D-38DD-429F-9D39-0872C6D27341}" type="slidenum">
              <a:rPr lang="en-US"/>
              <a:pPr>
                <a:defRPr/>
              </a:pPr>
              <a:t>‹#›</a:t>
            </a:fld>
            <a:endParaRPr lang="en-US" dirty="0"/>
          </a:p>
        </p:txBody>
      </p:sp>
    </p:spTree>
    <p:extLst>
      <p:ext uri="{BB962C8B-B14F-4D97-AF65-F5344CB8AC3E}">
        <p14:creationId xmlns:p14="http://schemas.microsoft.com/office/powerpoint/2010/main" val="1187826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E7B45C-E812-4AA1-BDB0-43C8ABD52D4B}" type="slidenum">
              <a:rPr lang="en-US"/>
              <a:pPr>
                <a:defRPr/>
              </a:pPr>
              <a:t>‹#›</a:t>
            </a:fld>
            <a:endParaRPr lang="en-US" dirty="0"/>
          </a:p>
        </p:txBody>
      </p:sp>
    </p:spTree>
    <p:extLst>
      <p:ext uri="{BB962C8B-B14F-4D97-AF65-F5344CB8AC3E}">
        <p14:creationId xmlns:p14="http://schemas.microsoft.com/office/powerpoint/2010/main" val="3390818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704580-41AC-483D-91CD-D8B6E44F677D}" type="slidenum">
              <a:rPr lang="en-US"/>
              <a:pPr>
                <a:defRPr/>
              </a:pPr>
              <a:t>‹#›</a:t>
            </a:fld>
            <a:endParaRPr lang="en-US" dirty="0"/>
          </a:p>
        </p:txBody>
      </p:sp>
    </p:spTree>
    <p:extLst>
      <p:ext uri="{BB962C8B-B14F-4D97-AF65-F5344CB8AC3E}">
        <p14:creationId xmlns:p14="http://schemas.microsoft.com/office/powerpoint/2010/main" val="2977857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55FDA0-0910-401F-922C-1156E972000E}" type="slidenum">
              <a:rPr lang="en-US"/>
              <a:pPr>
                <a:defRPr/>
              </a:pPr>
              <a:t>‹#›</a:t>
            </a:fld>
            <a:endParaRPr lang="en-US" dirty="0"/>
          </a:p>
        </p:txBody>
      </p:sp>
    </p:spTree>
    <p:extLst>
      <p:ext uri="{BB962C8B-B14F-4D97-AF65-F5344CB8AC3E}">
        <p14:creationId xmlns:p14="http://schemas.microsoft.com/office/powerpoint/2010/main" val="5526805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CDF1ABA-2376-4E10-8902-20F09F3931C2}" type="slidenum">
              <a:rPr lang="en-US"/>
              <a:pPr>
                <a:defRPr/>
              </a:pPr>
              <a:t>‹#›</a:t>
            </a:fld>
            <a:endParaRPr lang="en-US" dirty="0"/>
          </a:p>
        </p:txBody>
      </p:sp>
    </p:spTree>
    <p:extLst>
      <p:ext uri="{BB962C8B-B14F-4D97-AF65-F5344CB8AC3E}">
        <p14:creationId xmlns:p14="http://schemas.microsoft.com/office/powerpoint/2010/main" val="3471961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3CD35AA-230A-440F-B343-72082D7FDECD}" type="slidenum">
              <a:rPr lang="en-US"/>
              <a:pPr>
                <a:defRPr/>
              </a:pPr>
              <a:t>‹#›</a:t>
            </a:fld>
            <a:endParaRPr lang="en-US" dirty="0"/>
          </a:p>
        </p:txBody>
      </p:sp>
    </p:spTree>
    <p:extLst>
      <p:ext uri="{BB962C8B-B14F-4D97-AF65-F5344CB8AC3E}">
        <p14:creationId xmlns:p14="http://schemas.microsoft.com/office/powerpoint/2010/main" val="10019430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C1A2895-F175-4CBF-9CFB-6591E1AA66A2}" type="slidenum">
              <a:rPr lang="en-US"/>
              <a:pPr>
                <a:defRPr/>
              </a:pPr>
              <a:t>‹#›</a:t>
            </a:fld>
            <a:endParaRPr lang="en-US" dirty="0"/>
          </a:p>
        </p:txBody>
      </p:sp>
    </p:spTree>
    <p:extLst>
      <p:ext uri="{BB962C8B-B14F-4D97-AF65-F5344CB8AC3E}">
        <p14:creationId xmlns:p14="http://schemas.microsoft.com/office/powerpoint/2010/main" val="2643610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73B28F4-ECB0-4BA6-9AF2-5EA4A6F005F8}"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40C775-09B0-451B-819A-66BA9FED2B92}" type="slidenum">
              <a:rPr lang="en-US"/>
              <a:pPr>
                <a:defRPr/>
              </a:pPr>
              <a:t>‹#›</a:t>
            </a:fld>
            <a:endParaRPr lang="en-US" dirty="0"/>
          </a:p>
        </p:txBody>
      </p:sp>
    </p:spTree>
    <p:extLst>
      <p:ext uri="{BB962C8B-B14F-4D97-AF65-F5344CB8AC3E}">
        <p14:creationId xmlns:p14="http://schemas.microsoft.com/office/powerpoint/2010/main" val="2051568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D8832F-ABE0-4522-866D-289EE625DBB2}" type="slidenum">
              <a:rPr lang="en-US"/>
              <a:pPr>
                <a:defRPr/>
              </a:pPr>
              <a:t>‹#›</a:t>
            </a:fld>
            <a:endParaRPr lang="en-US" dirty="0"/>
          </a:p>
        </p:txBody>
      </p:sp>
    </p:spTree>
    <p:extLst>
      <p:ext uri="{BB962C8B-B14F-4D97-AF65-F5344CB8AC3E}">
        <p14:creationId xmlns:p14="http://schemas.microsoft.com/office/powerpoint/2010/main" val="33810473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E6854B-DBE7-41B5-89A8-BE561B6B6CE7}" type="slidenum">
              <a:rPr lang="en-US"/>
              <a:pPr>
                <a:defRPr/>
              </a:pPr>
              <a:t>‹#›</a:t>
            </a:fld>
            <a:endParaRPr lang="en-US" dirty="0"/>
          </a:p>
        </p:txBody>
      </p:sp>
    </p:spTree>
    <p:extLst>
      <p:ext uri="{BB962C8B-B14F-4D97-AF65-F5344CB8AC3E}">
        <p14:creationId xmlns:p14="http://schemas.microsoft.com/office/powerpoint/2010/main" val="23794320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FC0404-1D14-4E3D-952F-FFC2D0447102}" type="slidenum">
              <a:rPr lang="en-US"/>
              <a:pPr>
                <a:defRPr/>
              </a:pPr>
              <a:t>‹#›</a:t>
            </a:fld>
            <a:endParaRPr lang="en-US" dirty="0"/>
          </a:p>
        </p:txBody>
      </p:sp>
    </p:spTree>
    <p:extLst>
      <p:ext uri="{BB962C8B-B14F-4D97-AF65-F5344CB8AC3E}">
        <p14:creationId xmlns:p14="http://schemas.microsoft.com/office/powerpoint/2010/main" val="86468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FA7BB7-4C18-4579-9FBD-5E9CE0764182}" type="slidenum">
              <a:rPr lang="en-US"/>
              <a:pPr>
                <a:defRPr/>
              </a:pPr>
              <a:t>‹#›</a:t>
            </a:fld>
            <a:endParaRPr lang="en-US" dirty="0"/>
          </a:p>
        </p:txBody>
      </p:sp>
    </p:spTree>
    <p:extLst>
      <p:ext uri="{BB962C8B-B14F-4D97-AF65-F5344CB8AC3E}">
        <p14:creationId xmlns:p14="http://schemas.microsoft.com/office/powerpoint/2010/main" val="24238774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70081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36FF77-A005-46F0-9546-8E13C817D736}" type="slidenum">
              <a:rPr lang="en-US"/>
              <a:pPr>
                <a:defRPr/>
              </a:pPr>
              <a:t>‹#›</a:t>
            </a:fld>
            <a:endParaRPr lang="en-US" dirty="0"/>
          </a:p>
        </p:txBody>
      </p:sp>
    </p:spTree>
    <p:extLst>
      <p:ext uri="{BB962C8B-B14F-4D97-AF65-F5344CB8AC3E}">
        <p14:creationId xmlns:p14="http://schemas.microsoft.com/office/powerpoint/2010/main" val="37402947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936077-FC52-4755-8A37-CC91068A5744}" type="slidenum">
              <a:rPr lang="en-US"/>
              <a:pPr>
                <a:defRPr/>
              </a:pPr>
              <a:t>‹#›</a:t>
            </a:fld>
            <a:endParaRPr lang="en-US" dirty="0"/>
          </a:p>
        </p:txBody>
      </p:sp>
    </p:spTree>
    <p:extLst>
      <p:ext uri="{BB962C8B-B14F-4D97-AF65-F5344CB8AC3E}">
        <p14:creationId xmlns:p14="http://schemas.microsoft.com/office/powerpoint/2010/main" val="2359921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4B990E-80E2-4839-BB68-13AD45F07B56}" type="slidenum">
              <a:rPr lang="en-US"/>
              <a:pPr>
                <a:defRPr/>
              </a:pPr>
              <a:t>‹#›</a:t>
            </a:fld>
            <a:endParaRPr lang="en-US" dirty="0"/>
          </a:p>
        </p:txBody>
      </p:sp>
    </p:spTree>
    <p:extLst>
      <p:ext uri="{BB962C8B-B14F-4D97-AF65-F5344CB8AC3E}">
        <p14:creationId xmlns:p14="http://schemas.microsoft.com/office/powerpoint/2010/main" val="38614558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581B5A-7019-4AF0-A657-7AA40E0BC7C6}" type="slidenum">
              <a:rPr lang="en-US"/>
              <a:pPr>
                <a:defRPr/>
              </a:pPr>
              <a:t>‹#›</a:t>
            </a:fld>
            <a:endParaRPr lang="en-US" dirty="0"/>
          </a:p>
        </p:txBody>
      </p:sp>
    </p:spTree>
    <p:extLst>
      <p:ext uri="{BB962C8B-B14F-4D97-AF65-F5344CB8AC3E}">
        <p14:creationId xmlns:p14="http://schemas.microsoft.com/office/powerpoint/2010/main" val="36668188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C6969B8-C69B-4461-90DC-8CD1443A9BC4}" type="slidenum">
              <a:rPr lang="en-US"/>
              <a:pPr>
                <a:defRPr/>
              </a:pPr>
              <a:t>‹#›</a:t>
            </a:fld>
            <a:endParaRPr lang="en-US" dirty="0"/>
          </a:p>
        </p:txBody>
      </p:sp>
    </p:spTree>
    <p:extLst>
      <p:ext uri="{BB962C8B-B14F-4D97-AF65-F5344CB8AC3E}">
        <p14:creationId xmlns:p14="http://schemas.microsoft.com/office/powerpoint/2010/main" val="3005126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35EA931-04CB-4FF4-AB7C-85F4C0137B50}"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133A0B-EF86-4593-9A78-B1D928121FF2}" type="slidenum">
              <a:rPr lang="en-US"/>
              <a:pPr>
                <a:defRPr/>
              </a:pPr>
              <a:t>‹#›</a:t>
            </a:fld>
            <a:endParaRPr lang="en-US" dirty="0"/>
          </a:p>
        </p:txBody>
      </p:sp>
    </p:spTree>
    <p:extLst>
      <p:ext uri="{BB962C8B-B14F-4D97-AF65-F5344CB8AC3E}">
        <p14:creationId xmlns:p14="http://schemas.microsoft.com/office/powerpoint/2010/main" val="28823674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7064B1B-80F1-44CB-A307-EAA562BB403B}" type="slidenum">
              <a:rPr lang="en-US"/>
              <a:pPr>
                <a:defRPr/>
              </a:pPr>
              <a:t>‹#›</a:t>
            </a:fld>
            <a:endParaRPr lang="en-US" dirty="0"/>
          </a:p>
        </p:txBody>
      </p:sp>
    </p:spTree>
    <p:extLst>
      <p:ext uri="{BB962C8B-B14F-4D97-AF65-F5344CB8AC3E}">
        <p14:creationId xmlns:p14="http://schemas.microsoft.com/office/powerpoint/2010/main" val="31495109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88FDD85-693C-4177-B1E6-07388ED6BD6A}" type="slidenum">
              <a:rPr lang="en-US"/>
              <a:pPr>
                <a:defRPr/>
              </a:pPr>
              <a:t>‹#›</a:t>
            </a:fld>
            <a:endParaRPr lang="en-US" dirty="0"/>
          </a:p>
        </p:txBody>
      </p:sp>
    </p:spTree>
    <p:extLst>
      <p:ext uri="{BB962C8B-B14F-4D97-AF65-F5344CB8AC3E}">
        <p14:creationId xmlns:p14="http://schemas.microsoft.com/office/powerpoint/2010/main" val="15396177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4B3C39-CE2B-40C4-B20D-B1A048A3D85C}" type="slidenum">
              <a:rPr lang="en-US"/>
              <a:pPr>
                <a:defRPr/>
              </a:pPr>
              <a:t>‹#›</a:t>
            </a:fld>
            <a:endParaRPr lang="en-US" dirty="0"/>
          </a:p>
        </p:txBody>
      </p:sp>
    </p:spTree>
    <p:extLst>
      <p:ext uri="{BB962C8B-B14F-4D97-AF65-F5344CB8AC3E}">
        <p14:creationId xmlns:p14="http://schemas.microsoft.com/office/powerpoint/2010/main" val="9752911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E5D500-258E-481B-B937-DC4E5B198219}" type="slidenum">
              <a:rPr lang="en-US"/>
              <a:pPr>
                <a:defRPr/>
              </a:pPr>
              <a:t>‹#›</a:t>
            </a:fld>
            <a:endParaRPr lang="en-US" dirty="0"/>
          </a:p>
        </p:txBody>
      </p:sp>
    </p:spTree>
    <p:extLst>
      <p:ext uri="{BB962C8B-B14F-4D97-AF65-F5344CB8AC3E}">
        <p14:creationId xmlns:p14="http://schemas.microsoft.com/office/powerpoint/2010/main" val="28985864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5D8435-9397-4D80-BAD7-75BF170DBF3C}" type="slidenum">
              <a:rPr lang="en-US"/>
              <a:pPr>
                <a:defRPr/>
              </a:pPr>
              <a:t>‹#›</a:t>
            </a:fld>
            <a:endParaRPr lang="en-US" dirty="0"/>
          </a:p>
        </p:txBody>
      </p:sp>
    </p:spTree>
    <p:extLst>
      <p:ext uri="{BB962C8B-B14F-4D97-AF65-F5344CB8AC3E}">
        <p14:creationId xmlns:p14="http://schemas.microsoft.com/office/powerpoint/2010/main" val="35877715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6AFAD3-0AA5-48E3-ADC0-6E814E9AF50E}" type="slidenum">
              <a:rPr lang="en-US"/>
              <a:pPr>
                <a:defRPr/>
              </a:pPr>
              <a:t>‹#›</a:t>
            </a:fld>
            <a:endParaRPr lang="en-US" dirty="0"/>
          </a:p>
        </p:txBody>
      </p:sp>
    </p:spTree>
    <p:extLst>
      <p:ext uri="{BB962C8B-B14F-4D97-AF65-F5344CB8AC3E}">
        <p14:creationId xmlns:p14="http://schemas.microsoft.com/office/powerpoint/2010/main" val="24332189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305940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6F5D05-4A4B-4588-B3BC-6ACC2DEEF7B6}" type="slidenum">
              <a:rPr lang="en-US"/>
              <a:pPr>
                <a:defRPr/>
              </a:pPr>
              <a:t>‹#›</a:t>
            </a:fld>
            <a:endParaRPr lang="en-US" dirty="0"/>
          </a:p>
        </p:txBody>
      </p:sp>
    </p:spTree>
    <p:extLst>
      <p:ext uri="{BB962C8B-B14F-4D97-AF65-F5344CB8AC3E}">
        <p14:creationId xmlns:p14="http://schemas.microsoft.com/office/powerpoint/2010/main" val="23657117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67605BD-AB40-4A75-8B7D-054CA0023192}" type="slidenum">
              <a:rPr lang="en-US"/>
              <a:pPr>
                <a:defRPr/>
              </a:pPr>
              <a:t>‹#›</a:t>
            </a:fld>
            <a:endParaRPr lang="en-US" dirty="0"/>
          </a:p>
        </p:txBody>
      </p:sp>
    </p:spTree>
    <p:extLst>
      <p:ext uri="{BB962C8B-B14F-4D97-AF65-F5344CB8AC3E}">
        <p14:creationId xmlns:p14="http://schemas.microsoft.com/office/powerpoint/2010/main" val="24612442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BA3F07-FA04-47B7-8197-71C6E6974529}" type="slidenum">
              <a:rPr lang="en-US"/>
              <a:pPr>
                <a:defRPr/>
              </a:pPr>
              <a:t>‹#›</a:t>
            </a:fld>
            <a:endParaRPr lang="en-US" dirty="0"/>
          </a:p>
        </p:txBody>
      </p:sp>
    </p:spTree>
    <p:extLst>
      <p:ext uri="{BB962C8B-B14F-4D97-AF65-F5344CB8AC3E}">
        <p14:creationId xmlns:p14="http://schemas.microsoft.com/office/powerpoint/2010/main" val="4008009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89F8FCE-3FC2-412F-A99B-5E8829F1C5FA}"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3C8B9E7-D489-45CE-8B68-A553490D9EA7}" type="slidenum">
              <a:rPr lang="en-US"/>
              <a:pPr>
                <a:defRPr/>
              </a:pPr>
              <a:t>‹#›</a:t>
            </a:fld>
            <a:endParaRPr lang="en-US" dirty="0"/>
          </a:p>
        </p:txBody>
      </p:sp>
    </p:spTree>
    <p:extLst>
      <p:ext uri="{BB962C8B-B14F-4D97-AF65-F5344CB8AC3E}">
        <p14:creationId xmlns:p14="http://schemas.microsoft.com/office/powerpoint/2010/main" val="27787212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91883E-60BD-421E-9767-8D6C6702C593}" type="slidenum">
              <a:rPr lang="en-US"/>
              <a:pPr>
                <a:defRPr/>
              </a:pPr>
              <a:t>‹#›</a:t>
            </a:fld>
            <a:endParaRPr lang="en-US" dirty="0"/>
          </a:p>
        </p:txBody>
      </p:sp>
    </p:spTree>
    <p:extLst>
      <p:ext uri="{BB962C8B-B14F-4D97-AF65-F5344CB8AC3E}">
        <p14:creationId xmlns:p14="http://schemas.microsoft.com/office/powerpoint/2010/main" val="19283824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F5AC707-DAF0-410A-A231-B268CC5657B2}" type="slidenum">
              <a:rPr lang="en-US"/>
              <a:pPr>
                <a:defRPr/>
              </a:pPr>
              <a:t>‹#›</a:t>
            </a:fld>
            <a:endParaRPr lang="en-US" dirty="0"/>
          </a:p>
        </p:txBody>
      </p:sp>
    </p:spTree>
    <p:extLst>
      <p:ext uri="{BB962C8B-B14F-4D97-AF65-F5344CB8AC3E}">
        <p14:creationId xmlns:p14="http://schemas.microsoft.com/office/powerpoint/2010/main" val="150001360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85677AE-2CE6-4DB4-85B2-B9D149CDEC3B}" type="slidenum">
              <a:rPr lang="en-US"/>
              <a:pPr>
                <a:defRPr/>
              </a:pPr>
              <a:t>‹#›</a:t>
            </a:fld>
            <a:endParaRPr lang="en-US" dirty="0"/>
          </a:p>
        </p:txBody>
      </p:sp>
    </p:spTree>
    <p:extLst>
      <p:ext uri="{BB962C8B-B14F-4D97-AF65-F5344CB8AC3E}">
        <p14:creationId xmlns:p14="http://schemas.microsoft.com/office/powerpoint/2010/main" val="3981295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E4708BE-A41D-4291-9AAD-B0530792C496}" type="slidenum">
              <a:rPr lang="en-US"/>
              <a:pPr>
                <a:defRPr/>
              </a:pPr>
              <a:t>‹#›</a:t>
            </a:fld>
            <a:endParaRPr lang="en-US" dirty="0"/>
          </a:p>
        </p:txBody>
      </p:sp>
    </p:spTree>
    <p:extLst>
      <p:ext uri="{BB962C8B-B14F-4D97-AF65-F5344CB8AC3E}">
        <p14:creationId xmlns:p14="http://schemas.microsoft.com/office/powerpoint/2010/main" val="18683858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14BF07-E24B-45F8-AE25-49D55FC235B8}" type="slidenum">
              <a:rPr lang="en-US"/>
              <a:pPr>
                <a:defRPr/>
              </a:pPr>
              <a:t>‹#›</a:t>
            </a:fld>
            <a:endParaRPr lang="en-US" dirty="0"/>
          </a:p>
        </p:txBody>
      </p:sp>
    </p:spTree>
    <p:extLst>
      <p:ext uri="{BB962C8B-B14F-4D97-AF65-F5344CB8AC3E}">
        <p14:creationId xmlns:p14="http://schemas.microsoft.com/office/powerpoint/2010/main" val="25370287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26DAD3-7282-43FC-ADD3-C2F25814F5EA}" type="slidenum">
              <a:rPr lang="en-US"/>
              <a:pPr>
                <a:defRPr/>
              </a:pPr>
              <a:t>‹#›</a:t>
            </a:fld>
            <a:endParaRPr lang="en-US" dirty="0"/>
          </a:p>
        </p:txBody>
      </p:sp>
    </p:spTree>
    <p:extLst>
      <p:ext uri="{BB962C8B-B14F-4D97-AF65-F5344CB8AC3E}">
        <p14:creationId xmlns:p14="http://schemas.microsoft.com/office/powerpoint/2010/main" val="29383244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508422-30E1-42F9-ABA2-1A122CEAE3BF}" type="slidenum">
              <a:rPr lang="en-US"/>
              <a:pPr>
                <a:defRPr/>
              </a:pPr>
              <a:t>‹#›</a:t>
            </a:fld>
            <a:endParaRPr lang="en-US" dirty="0"/>
          </a:p>
        </p:txBody>
      </p:sp>
    </p:spTree>
    <p:extLst>
      <p:ext uri="{BB962C8B-B14F-4D97-AF65-F5344CB8AC3E}">
        <p14:creationId xmlns:p14="http://schemas.microsoft.com/office/powerpoint/2010/main" val="17841576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B506FB7-BEC3-4CBC-93D3-CED241DCACC6}" type="slidenum">
              <a:rPr lang="en-US"/>
              <a:pPr>
                <a:defRPr/>
              </a:pPr>
              <a:t>‹#›</a:t>
            </a:fld>
            <a:endParaRPr lang="en-US" dirty="0"/>
          </a:p>
        </p:txBody>
      </p:sp>
    </p:spTree>
    <p:extLst>
      <p:ext uri="{BB962C8B-B14F-4D97-AF65-F5344CB8AC3E}">
        <p14:creationId xmlns:p14="http://schemas.microsoft.com/office/powerpoint/2010/main" val="256147052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02794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0EF300-D2EA-4F0C-8E71-71BE27709870}" type="slidenum">
              <a:rPr lang="en-US"/>
              <a:pPr>
                <a:defRPr/>
              </a:pPr>
              <a:t>‹#›</a:t>
            </a:fld>
            <a:endParaRPr lang="en-US" dirty="0"/>
          </a:p>
        </p:txBody>
      </p:sp>
    </p:spTree>
    <p:extLst>
      <p:ext uri="{BB962C8B-B14F-4D97-AF65-F5344CB8AC3E}">
        <p14:creationId xmlns:p14="http://schemas.microsoft.com/office/powerpoint/2010/main" val="3622625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26F1382-F8D7-4E0E-B162-76F54386E17E}" type="datetime1">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02AB0BA-EAE4-4033-A152-AE59AF89895E}" type="slidenum">
              <a:rPr lang="en-US"/>
              <a:pPr>
                <a:defRPr/>
              </a:pPr>
              <a:t>‹#›</a:t>
            </a:fld>
            <a:endParaRPr lang="en-US" dirty="0"/>
          </a:p>
        </p:txBody>
      </p:sp>
    </p:spTree>
    <p:extLst>
      <p:ext uri="{BB962C8B-B14F-4D97-AF65-F5344CB8AC3E}">
        <p14:creationId xmlns:p14="http://schemas.microsoft.com/office/powerpoint/2010/main" val="344569638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128431-E50D-405E-B4A8-A39205415C7E}" type="slidenum">
              <a:rPr lang="en-US"/>
              <a:pPr>
                <a:defRPr/>
              </a:pPr>
              <a:t>‹#›</a:t>
            </a:fld>
            <a:endParaRPr lang="en-US" dirty="0"/>
          </a:p>
        </p:txBody>
      </p:sp>
    </p:spTree>
    <p:extLst>
      <p:ext uri="{BB962C8B-B14F-4D97-AF65-F5344CB8AC3E}">
        <p14:creationId xmlns:p14="http://schemas.microsoft.com/office/powerpoint/2010/main" val="17959935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F33A4D-DAF2-42F8-A622-57F29A814708}" type="slidenum">
              <a:rPr lang="en-US"/>
              <a:pPr>
                <a:defRPr/>
              </a:pPr>
              <a:t>‹#›</a:t>
            </a:fld>
            <a:endParaRPr lang="en-US" dirty="0"/>
          </a:p>
        </p:txBody>
      </p:sp>
    </p:spTree>
    <p:extLst>
      <p:ext uri="{BB962C8B-B14F-4D97-AF65-F5344CB8AC3E}">
        <p14:creationId xmlns:p14="http://schemas.microsoft.com/office/powerpoint/2010/main" val="25672427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E34F04-F0FA-4456-A410-AFE7D7E73B34}" type="slidenum">
              <a:rPr lang="en-US"/>
              <a:pPr>
                <a:defRPr/>
              </a:pPr>
              <a:t>‹#›</a:t>
            </a:fld>
            <a:endParaRPr lang="en-US" dirty="0"/>
          </a:p>
        </p:txBody>
      </p:sp>
    </p:spTree>
    <p:extLst>
      <p:ext uri="{BB962C8B-B14F-4D97-AF65-F5344CB8AC3E}">
        <p14:creationId xmlns:p14="http://schemas.microsoft.com/office/powerpoint/2010/main" val="397313322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8F34446-2E68-4698-B979-317A77E03322}" type="slidenum">
              <a:rPr lang="en-US"/>
              <a:pPr>
                <a:defRPr/>
              </a:pPr>
              <a:t>‹#›</a:t>
            </a:fld>
            <a:endParaRPr lang="en-US" dirty="0"/>
          </a:p>
        </p:txBody>
      </p:sp>
    </p:spTree>
    <p:extLst>
      <p:ext uri="{BB962C8B-B14F-4D97-AF65-F5344CB8AC3E}">
        <p14:creationId xmlns:p14="http://schemas.microsoft.com/office/powerpoint/2010/main" val="340590061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9FE9467-EC80-4402-85CD-EEBD2BB83C58}" type="slidenum">
              <a:rPr lang="en-US"/>
              <a:pPr>
                <a:defRPr/>
              </a:pPr>
              <a:t>‹#›</a:t>
            </a:fld>
            <a:endParaRPr lang="en-US" dirty="0"/>
          </a:p>
        </p:txBody>
      </p:sp>
    </p:spTree>
    <p:extLst>
      <p:ext uri="{BB962C8B-B14F-4D97-AF65-F5344CB8AC3E}">
        <p14:creationId xmlns:p14="http://schemas.microsoft.com/office/powerpoint/2010/main" val="6110888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A66B253-27F9-415E-B53E-AE0E74EF901D}" type="slidenum">
              <a:rPr lang="en-US"/>
              <a:pPr>
                <a:defRPr/>
              </a:pPr>
              <a:t>‹#›</a:t>
            </a:fld>
            <a:endParaRPr lang="en-US" dirty="0"/>
          </a:p>
        </p:txBody>
      </p:sp>
    </p:spTree>
    <p:extLst>
      <p:ext uri="{BB962C8B-B14F-4D97-AF65-F5344CB8AC3E}">
        <p14:creationId xmlns:p14="http://schemas.microsoft.com/office/powerpoint/2010/main" val="41639662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4DB3B-0D05-4D08-A4F1-A82778A1B38F}" type="slidenum">
              <a:rPr lang="en-US"/>
              <a:pPr>
                <a:defRPr/>
              </a:pPr>
              <a:t>‹#›</a:t>
            </a:fld>
            <a:endParaRPr lang="en-US" dirty="0"/>
          </a:p>
        </p:txBody>
      </p:sp>
    </p:spTree>
    <p:extLst>
      <p:ext uri="{BB962C8B-B14F-4D97-AF65-F5344CB8AC3E}">
        <p14:creationId xmlns:p14="http://schemas.microsoft.com/office/powerpoint/2010/main" val="271281785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BD3551-EBA0-4C7F-98CC-84DBF3CFC539}" type="slidenum">
              <a:rPr lang="en-US"/>
              <a:pPr>
                <a:defRPr/>
              </a:pPr>
              <a:t>‹#›</a:t>
            </a:fld>
            <a:endParaRPr lang="en-US" dirty="0"/>
          </a:p>
        </p:txBody>
      </p:sp>
    </p:spTree>
    <p:extLst>
      <p:ext uri="{BB962C8B-B14F-4D97-AF65-F5344CB8AC3E}">
        <p14:creationId xmlns:p14="http://schemas.microsoft.com/office/powerpoint/2010/main" val="12084173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0E712B-9988-4AC0-934C-7A8B3B2769B4}" type="slidenum">
              <a:rPr lang="en-US"/>
              <a:pPr>
                <a:defRPr/>
              </a:pPr>
              <a:t>‹#›</a:t>
            </a:fld>
            <a:endParaRPr lang="en-US" dirty="0"/>
          </a:p>
        </p:txBody>
      </p:sp>
    </p:spTree>
    <p:extLst>
      <p:ext uri="{BB962C8B-B14F-4D97-AF65-F5344CB8AC3E}">
        <p14:creationId xmlns:p14="http://schemas.microsoft.com/office/powerpoint/2010/main" val="378573841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50E97E-462C-4FC1-AAB7-1B5A91F8BD19}" type="slidenum">
              <a:rPr lang="en-US"/>
              <a:pPr>
                <a:defRPr/>
              </a:pPr>
              <a:t>‹#›</a:t>
            </a:fld>
            <a:endParaRPr lang="en-US" dirty="0"/>
          </a:p>
        </p:txBody>
      </p:sp>
    </p:spTree>
    <p:extLst>
      <p:ext uri="{BB962C8B-B14F-4D97-AF65-F5344CB8AC3E}">
        <p14:creationId xmlns:p14="http://schemas.microsoft.com/office/powerpoint/2010/main" val="3236886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28F94CE-92BB-4A08-8F01-0337EA35D380}" type="datetime1">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0C88AC6-012F-4518-88E4-B3249D650A1B}" type="slidenum">
              <a:rPr lang="en-US"/>
              <a:pPr>
                <a:defRPr/>
              </a:pPr>
              <a:t>‹#›</a:t>
            </a:fld>
            <a:endParaRPr lang="en-US" dirty="0"/>
          </a:p>
        </p:txBody>
      </p:sp>
    </p:spTree>
    <p:extLst>
      <p:ext uri="{BB962C8B-B14F-4D97-AF65-F5344CB8AC3E}">
        <p14:creationId xmlns:p14="http://schemas.microsoft.com/office/powerpoint/2010/main" val="33456977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46333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FEF52B-0B4D-4C9D-9F24-9B8E73D9AF32}" type="slidenum">
              <a:rPr lang="en-US"/>
              <a:pPr>
                <a:defRPr/>
              </a:pPr>
              <a:t>‹#›</a:t>
            </a:fld>
            <a:endParaRPr lang="en-US" dirty="0"/>
          </a:p>
        </p:txBody>
      </p:sp>
    </p:spTree>
    <p:extLst>
      <p:ext uri="{BB962C8B-B14F-4D97-AF65-F5344CB8AC3E}">
        <p14:creationId xmlns:p14="http://schemas.microsoft.com/office/powerpoint/2010/main" val="424617200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045570-D24B-4EC0-ABAF-701E8E282407}" type="slidenum">
              <a:rPr lang="en-US"/>
              <a:pPr>
                <a:defRPr/>
              </a:pPr>
              <a:t>‹#›</a:t>
            </a:fld>
            <a:endParaRPr lang="en-US" dirty="0"/>
          </a:p>
        </p:txBody>
      </p:sp>
    </p:spTree>
    <p:extLst>
      <p:ext uri="{BB962C8B-B14F-4D97-AF65-F5344CB8AC3E}">
        <p14:creationId xmlns:p14="http://schemas.microsoft.com/office/powerpoint/2010/main" val="149618401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3E08E2-A195-4617-AE1C-6E9AF9C0DE9D}" type="slidenum">
              <a:rPr lang="en-US"/>
              <a:pPr>
                <a:defRPr/>
              </a:pPr>
              <a:t>‹#›</a:t>
            </a:fld>
            <a:endParaRPr lang="en-US" dirty="0"/>
          </a:p>
        </p:txBody>
      </p:sp>
    </p:spTree>
    <p:extLst>
      <p:ext uri="{BB962C8B-B14F-4D97-AF65-F5344CB8AC3E}">
        <p14:creationId xmlns:p14="http://schemas.microsoft.com/office/powerpoint/2010/main" val="6956210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ABEB306-47BA-4D28-9890-22A1A5097F1F}" type="slidenum">
              <a:rPr lang="en-US"/>
              <a:pPr>
                <a:defRPr/>
              </a:pPr>
              <a:t>‹#›</a:t>
            </a:fld>
            <a:endParaRPr lang="en-US" dirty="0"/>
          </a:p>
        </p:txBody>
      </p:sp>
    </p:spTree>
    <p:extLst>
      <p:ext uri="{BB962C8B-B14F-4D97-AF65-F5344CB8AC3E}">
        <p14:creationId xmlns:p14="http://schemas.microsoft.com/office/powerpoint/2010/main" val="153492187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7A7DD6E-09DB-4711-BDE7-C8D6928628C4}" type="slidenum">
              <a:rPr lang="en-US"/>
              <a:pPr>
                <a:defRPr/>
              </a:pPr>
              <a:t>‹#›</a:t>
            </a:fld>
            <a:endParaRPr lang="en-US" dirty="0"/>
          </a:p>
        </p:txBody>
      </p:sp>
    </p:spTree>
    <p:extLst>
      <p:ext uri="{BB962C8B-B14F-4D97-AF65-F5344CB8AC3E}">
        <p14:creationId xmlns:p14="http://schemas.microsoft.com/office/powerpoint/2010/main" val="371200111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8E9304E-C4C7-462D-8FDE-33D02DABD10B}" type="slidenum">
              <a:rPr lang="en-US"/>
              <a:pPr>
                <a:defRPr/>
              </a:pPr>
              <a:t>‹#›</a:t>
            </a:fld>
            <a:endParaRPr lang="en-US" dirty="0"/>
          </a:p>
        </p:txBody>
      </p:sp>
    </p:spTree>
    <p:extLst>
      <p:ext uri="{BB962C8B-B14F-4D97-AF65-F5344CB8AC3E}">
        <p14:creationId xmlns:p14="http://schemas.microsoft.com/office/powerpoint/2010/main" val="18144968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C8C6CF7-5292-4B44-9D55-EBEB51216076}" type="slidenum">
              <a:rPr lang="en-US"/>
              <a:pPr>
                <a:defRPr/>
              </a:pPr>
              <a:t>‹#›</a:t>
            </a:fld>
            <a:endParaRPr lang="en-US" dirty="0"/>
          </a:p>
        </p:txBody>
      </p:sp>
    </p:spTree>
    <p:extLst>
      <p:ext uri="{BB962C8B-B14F-4D97-AF65-F5344CB8AC3E}">
        <p14:creationId xmlns:p14="http://schemas.microsoft.com/office/powerpoint/2010/main" val="337913949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70624DB-6D3F-4405-84AF-F1868C10E714}" type="slidenum">
              <a:rPr lang="en-US"/>
              <a:pPr>
                <a:defRPr/>
              </a:pPr>
              <a:t>‹#›</a:t>
            </a:fld>
            <a:endParaRPr lang="en-US" dirty="0"/>
          </a:p>
        </p:txBody>
      </p:sp>
    </p:spTree>
    <p:extLst>
      <p:ext uri="{BB962C8B-B14F-4D97-AF65-F5344CB8AC3E}">
        <p14:creationId xmlns:p14="http://schemas.microsoft.com/office/powerpoint/2010/main" val="243999373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DD03C97-605E-426F-A550-088C94478CCF}" type="slidenum">
              <a:rPr lang="en-US"/>
              <a:pPr>
                <a:defRPr/>
              </a:pPr>
              <a:t>‹#›</a:t>
            </a:fld>
            <a:endParaRPr lang="en-US" dirty="0"/>
          </a:p>
        </p:txBody>
      </p:sp>
    </p:spTree>
    <p:extLst>
      <p:ext uri="{BB962C8B-B14F-4D97-AF65-F5344CB8AC3E}">
        <p14:creationId xmlns:p14="http://schemas.microsoft.com/office/powerpoint/2010/main" val="173555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6901ADC-BA33-44FA-8744-27E999544EAA}" type="datetime1">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B77E35B-320B-4EC3-89FE-A9667F7B9CE1}" type="slidenum">
              <a:rPr lang="en-US"/>
              <a:pPr>
                <a:defRPr/>
              </a:pPr>
              <a:t>‹#›</a:t>
            </a:fld>
            <a:endParaRPr lang="en-US" dirty="0"/>
          </a:p>
        </p:txBody>
      </p:sp>
    </p:spTree>
    <p:extLst>
      <p:ext uri="{BB962C8B-B14F-4D97-AF65-F5344CB8AC3E}">
        <p14:creationId xmlns:p14="http://schemas.microsoft.com/office/powerpoint/2010/main" val="57905211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A7436D-536E-4B4D-887A-A6AEC875A422}" type="slidenum">
              <a:rPr lang="en-US"/>
              <a:pPr>
                <a:defRPr/>
              </a:pPr>
              <a:t>‹#›</a:t>
            </a:fld>
            <a:endParaRPr lang="en-US" dirty="0"/>
          </a:p>
        </p:txBody>
      </p:sp>
    </p:spTree>
    <p:extLst>
      <p:ext uri="{BB962C8B-B14F-4D97-AF65-F5344CB8AC3E}">
        <p14:creationId xmlns:p14="http://schemas.microsoft.com/office/powerpoint/2010/main" val="127122379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15B804-5D7D-4ED2-BD2C-DD0B20041DF9}" type="slidenum">
              <a:rPr lang="en-US"/>
              <a:pPr>
                <a:defRPr/>
              </a:pPr>
              <a:t>‹#›</a:t>
            </a:fld>
            <a:endParaRPr lang="en-US" dirty="0"/>
          </a:p>
        </p:txBody>
      </p:sp>
    </p:spTree>
    <p:extLst>
      <p:ext uri="{BB962C8B-B14F-4D97-AF65-F5344CB8AC3E}">
        <p14:creationId xmlns:p14="http://schemas.microsoft.com/office/powerpoint/2010/main" val="146498799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586788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DB0F906-E867-4A8A-8092-C99700C9C08E}"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CACA8C-A64B-4D8D-9C59-C37EE4EA3EF7}" type="slidenum">
              <a:rPr lang="en-US"/>
              <a:pPr>
                <a:defRPr/>
              </a:pPr>
              <a:t>‹#›</a:t>
            </a:fld>
            <a:endParaRPr lang="en-US" dirty="0"/>
          </a:p>
        </p:txBody>
      </p:sp>
    </p:spTree>
    <p:extLst>
      <p:ext uri="{BB962C8B-B14F-4D97-AF65-F5344CB8AC3E}">
        <p14:creationId xmlns:p14="http://schemas.microsoft.com/office/powerpoint/2010/main" val="369206400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533CBB-5C7F-4CE2-8110-A8295516F9C6}"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9332F3C-A072-470C-B0A5-C3F1245E3C0C}" type="slidenum">
              <a:rPr lang="en-US"/>
              <a:pPr>
                <a:defRPr/>
              </a:pPr>
              <a:t>‹#›</a:t>
            </a:fld>
            <a:endParaRPr lang="en-US" dirty="0"/>
          </a:p>
        </p:txBody>
      </p:sp>
    </p:spTree>
    <p:extLst>
      <p:ext uri="{BB962C8B-B14F-4D97-AF65-F5344CB8AC3E}">
        <p14:creationId xmlns:p14="http://schemas.microsoft.com/office/powerpoint/2010/main" val="268969949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1439F1E-5150-4250-A90F-35DA2B997D8C}"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9E0470-A8A2-4D38-A5C3-918F1442A2A4}" type="slidenum">
              <a:rPr lang="en-US"/>
              <a:pPr>
                <a:defRPr/>
              </a:pPr>
              <a:t>‹#›</a:t>
            </a:fld>
            <a:endParaRPr lang="en-US" dirty="0"/>
          </a:p>
        </p:txBody>
      </p:sp>
    </p:spTree>
    <p:extLst>
      <p:ext uri="{BB962C8B-B14F-4D97-AF65-F5344CB8AC3E}">
        <p14:creationId xmlns:p14="http://schemas.microsoft.com/office/powerpoint/2010/main" val="104005805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7D59929-3D9D-40AC-A3E7-1299A3A03A95}"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B29798F-9901-441D-99DA-C4BD04451606}" type="slidenum">
              <a:rPr lang="en-US"/>
              <a:pPr>
                <a:defRPr/>
              </a:pPr>
              <a:t>‹#›</a:t>
            </a:fld>
            <a:endParaRPr lang="en-US" dirty="0"/>
          </a:p>
        </p:txBody>
      </p:sp>
    </p:spTree>
    <p:extLst>
      <p:ext uri="{BB962C8B-B14F-4D97-AF65-F5344CB8AC3E}">
        <p14:creationId xmlns:p14="http://schemas.microsoft.com/office/powerpoint/2010/main" val="279511632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97B9416-87D7-483F-BB73-BDC7B1AC6ED8}" type="datetime1">
              <a:rPr lang="en-US"/>
              <a:pPr>
                <a:defRPr/>
              </a:pPr>
              <a:t>11/5/2015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ECCFBFF-D4E0-403E-A90B-EF50B507D4C0}" type="slidenum">
              <a:rPr lang="en-US"/>
              <a:pPr>
                <a:defRPr/>
              </a:pPr>
              <a:t>‹#›</a:t>
            </a:fld>
            <a:endParaRPr lang="en-US" dirty="0"/>
          </a:p>
        </p:txBody>
      </p:sp>
    </p:spTree>
    <p:extLst>
      <p:ext uri="{BB962C8B-B14F-4D97-AF65-F5344CB8AC3E}">
        <p14:creationId xmlns:p14="http://schemas.microsoft.com/office/powerpoint/2010/main" val="102600985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EF86920-4958-459A-8AF1-201979356B66}" type="datetime1">
              <a:rPr lang="en-US"/>
              <a:pPr>
                <a:defRPr/>
              </a:pPr>
              <a:t>11/5/2015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1E50957-2F8D-4007-9EE0-C20D33514F3A}" type="slidenum">
              <a:rPr lang="en-US"/>
              <a:pPr>
                <a:defRPr/>
              </a:pPr>
              <a:t>‹#›</a:t>
            </a:fld>
            <a:endParaRPr lang="en-US" dirty="0"/>
          </a:p>
        </p:txBody>
      </p:sp>
    </p:spTree>
    <p:extLst>
      <p:ext uri="{BB962C8B-B14F-4D97-AF65-F5344CB8AC3E}">
        <p14:creationId xmlns:p14="http://schemas.microsoft.com/office/powerpoint/2010/main" val="338332940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BC5A584-65F9-45B8-89A3-F4C5FF1BF8E3}" type="datetime1">
              <a:rPr lang="en-US"/>
              <a:pPr>
                <a:defRPr/>
              </a:pPr>
              <a:t>11/5/2015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5944674-30EE-4B8B-A3B5-365059F96B20}" type="slidenum">
              <a:rPr lang="en-US"/>
              <a:pPr>
                <a:defRPr/>
              </a:pPr>
              <a:t>‹#›</a:t>
            </a:fld>
            <a:endParaRPr lang="en-US" dirty="0"/>
          </a:p>
        </p:txBody>
      </p:sp>
    </p:spTree>
    <p:extLst>
      <p:ext uri="{BB962C8B-B14F-4D97-AF65-F5344CB8AC3E}">
        <p14:creationId xmlns:p14="http://schemas.microsoft.com/office/powerpoint/2010/main" val="3102921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037F647-F060-4060-AADD-159258DA96E0}"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676854B-E6FF-4E15-AF78-6684AEE1DFB8}" type="slidenum">
              <a:rPr lang="en-US"/>
              <a:pPr>
                <a:defRPr/>
              </a:pPr>
              <a:t>‹#›</a:t>
            </a:fld>
            <a:endParaRPr lang="en-US" dirty="0"/>
          </a:p>
        </p:txBody>
      </p:sp>
    </p:spTree>
    <p:extLst>
      <p:ext uri="{BB962C8B-B14F-4D97-AF65-F5344CB8AC3E}">
        <p14:creationId xmlns:p14="http://schemas.microsoft.com/office/powerpoint/2010/main" val="341356854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EF5DB0F-BBA2-4735-B2D7-CBC7FCAE7D71}"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C6A08ED-0BEB-451F-B941-087ADCEE824F}" type="slidenum">
              <a:rPr lang="en-US"/>
              <a:pPr>
                <a:defRPr/>
              </a:pPr>
              <a:t>‹#›</a:t>
            </a:fld>
            <a:endParaRPr lang="en-US" dirty="0"/>
          </a:p>
        </p:txBody>
      </p:sp>
    </p:spTree>
    <p:extLst>
      <p:ext uri="{BB962C8B-B14F-4D97-AF65-F5344CB8AC3E}">
        <p14:creationId xmlns:p14="http://schemas.microsoft.com/office/powerpoint/2010/main" val="330026037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527687-7C82-45ED-9B36-4898F65DAB72}"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F454709-411F-4FA0-ACC0-AF45CCA4AC5D}" type="slidenum">
              <a:rPr lang="en-US"/>
              <a:pPr>
                <a:defRPr/>
              </a:pPr>
              <a:t>‹#›</a:t>
            </a:fld>
            <a:endParaRPr lang="en-US" dirty="0"/>
          </a:p>
        </p:txBody>
      </p:sp>
    </p:spTree>
    <p:extLst>
      <p:ext uri="{BB962C8B-B14F-4D97-AF65-F5344CB8AC3E}">
        <p14:creationId xmlns:p14="http://schemas.microsoft.com/office/powerpoint/2010/main" val="354897939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C545F8B-2250-4585-8B5B-497CEDD7FBF7}"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308DF4-41A9-440D-8A9C-98A1F40FDA44}" type="slidenum">
              <a:rPr lang="en-US"/>
              <a:pPr>
                <a:defRPr/>
              </a:pPr>
              <a:t>‹#›</a:t>
            </a:fld>
            <a:endParaRPr lang="en-US" dirty="0"/>
          </a:p>
        </p:txBody>
      </p:sp>
    </p:spTree>
    <p:extLst>
      <p:ext uri="{BB962C8B-B14F-4D97-AF65-F5344CB8AC3E}">
        <p14:creationId xmlns:p14="http://schemas.microsoft.com/office/powerpoint/2010/main" val="247774175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DD2FC7-0B0D-4F76-82CE-A2186A4EF414}" type="datetime1">
              <a:rPr lang="en-US"/>
              <a:pPr>
                <a:defRPr/>
              </a:pPr>
              <a:t>11/5/2015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414494-223A-4243-86AB-A3A0367461A4}" type="slidenum">
              <a:rPr lang="en-US"/>
              <a:pPr>
                <a:defRPr/>
              </a:pPr>
              <a:t>‹#›</a:t>
            </a:fld>
            <a:endParaRPr lang="en-US" dirty="0"/>
          </a:p>
        </p:txBody>
      </p:sp>
    </p:spTree>
    <p:extLst>
      <p:ext uri="{BB962C8B-B14F-4D97-AF65-F5344CB8AC3E}">
        <p14:creationId xmlns:p14="http://schemas.microsoft.com/office/powerpoint/2010/main" val="271074434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226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11A036-374F-4217-9F28-C8174027438D}" type="datetime1">
              <a:rPr lang="en-US"/>
              <a:pPr>
                <a:defRPr/>
              </a:pPr>
              <a:t>11/5/2015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E6C243D-5C6F-4A6D-AF7A-C41B3E195A2A}" type="slidenum">
              <a:rPr lang="en-US"/>
              <a:pPr>
                <a:defRPr/>
              </a:pPr>
              <a:t>‹#›</a:t>
            </a:fld>
            <a:endParaRPr lang="en-US" dirty="0"/>
          </a:p>
        </p:txBody>
      </p:sp>
    </p:spTree>
    <p:extLst>
      <p:ext uri="{BB962C8B-B14F-4D97-AF65-F5344CB8AC3E}">
        <p14:creationId xmlns:p14="http://schemas.microsoft.com/office/powerpoint/2010/main" val="3328448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1.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4C00E80-05FA-4175-A0A1-AEA98E5CA2B8}" type="datetime1">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B63F194-5E47-4D6F-BE32-8ED29B09609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38" r:id="rId1"/>
    <p:sldLayoutId id="2147484639" r:id="rId2"/>
    <p:sldLayoutId id="2147484640" r:id="rId3"/>
    <p:sldLayoutId id="2147484641" r:id="rId4"/>
    <p:sldLayoutId id="2147484642" r:id="rId5"/>
    <p:sldLayoutId id="2147484643" r:id="rId6"/>
    <p:sldLayoutId id="2147484644" r:id="rId7"/>
    <p:sldLayoutId id="2147484645" r:id="rId8"/>
    <p:sldLayoutId id="2147484646" r:id="rId9"/>
    <p:sldLayoutId id="2147484647" r:id="rId10"/>
    <p:sldLayoutId id="2147484648" r:id="rId11"/>
    <p:sldLayoutId id="2147484715" r:id="rId1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BC0A48E6-334C-4850-9781-6FAD1C5AA12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49" r:id="rId1"/>
    <p:sldLayoutId id="2147484650" r:id="rId2"/>
    <p:sldLayoutId id="2147484651" r:id="rId3"/>
    <p:sldLayoutId id="2147484652" r:id="rId4"/>
    <p:sldLayoutId id="2147484653" r:id="rId5"/>
    <p:sldLayoutId id="2147484654" r:id="rId6"/>
    <p:sldLayoutId id="2147484655" r:id="rId7"/>
    <p:sldLayoutId id="2147484656" r:id="rId8"/>
    <p:sldLayoutId id="2147484657" r:id="rId9"/>
    <p:sldLayoutId id="2147484658" r:id="rId10"/>
    <p:sldLayoutId id="2147484659" r:id="rId11"/>
    <p:sldLayoutId id="2147484716"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3D1AE0B7-F6E3-4F63-94DA-0195D816C07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60" r:id="rId1"/>
    <p:sldLayoutId id="2147484661" r:id="rId2"/>
    <p:sldLayoutId id="2147484662" r:id="rId3"/>
    <p:sldLayoutId id="2147484663" r:id="rId4"/>
    <p:sldLayoutId id="2147484664" r:id="rId5"/>
    <p:sldLayoutId id="2147484665" r:id="rId6"/>
    <p:sldLayoutId id="2147484666" r:id="rId7"/>
    <p:sldLayoutId id="2147484667" r:id="rId8"/>
    <p:sldLayoutId id="2147484668" r:id="rId9"/>
    <p:sldLayoutId id="2147484669" r:id="rId10"/>
    <p:sldLayoutId id="2147484670" r:id="rId11"/>
    <p:sldLayoutId id="2147484717"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685FE84A-EE75-45F1-A28C-5B5432D1432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71" r:id="rId1"/>
    <p:sldLayoutId id="2147484672" r:id="rId2"/>
    <p:sldLayoutId id="2147484673" r:id="rId3"/>
    <p:sldLayoutId id="2147484674" r:id="rId4"/>
    <p:sldLayoutId id="2147484675" r:id="rId5"/>
    <p:sldLayoutId id="2147484676" r:id="rId6"/>
    <p:sldLayoutId id="2147484677" r:id="rId7"/>
    <p:sldLayoutId id="2147484678" r:id="rId8"/>
    <p:sldLayoutId id="2147484679" r:id="rId9"/>
    <p:sldLayoutId id="2147484680" r:id="rId10"/>
    <p:sldLayoutId id="2147484681" r:id="rId11"/>
    <p:sldLayoutId id="2147484718"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AB8CC3DA-5BB6-47C1-8E98-FBCA519ED01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82" r:id="rId1"/>
    <p:sldLayoutId id="2147484683" r:id="rId2"/>
    <p:sldLayoutId id="2147484684" r:id="rId3"/>
    <p:sldLayoutId id="2147484685" r:id="rId4"/>
    <p:sldLayoutId id="2147484686" r:id="rId5"/>
    <p:sldLayoutId id="2147484687" r:id="rId6"/>
    <p:sldLayoutId id="2147484688" r:id="rId7"/>
    <p:sldLayoutId id="2147484689" r:id="rId8"/>
    <p:sldLayoutId id="2147484690" r:id="rId9"/>
    <p:sldLayoutId id="2147484691" r:id="rId10"/>
    <p:sldLayoutId id="2147484692" r:id="rId11"/>
    <p:sldLayoutId id="2147484719"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D2D1500B-398F-405B-A68E-0CDB0C5C8EA3}" type="datetimeFigureOut">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CC9849D8-BACB-4055-A5A1-BD144B9971C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693" r:id="rId1"/>
    <p:sldLayoutId id="2147484694" r:id="rId2"/>
    <p:sldLayoutId id="2147484695" r:id="rId3"/>
    <p:sldLayoutId id="2147484696" r:id="rId4"/>
    <p:sldLayoutId id="2147484697" r:id="rId5"/>
    <p:sldLayoutId id="2147484698" r:id="rId6"/>
    <p:sldLayoutId id="2147484699" r:id="rId7"/>
    <p:sldLayoutId id="2147484700" r:id="rId8"/>
    <p:sldLayoutId id="2147484701" r:id="rId9"/>
    <p:sldLayoutId id="2147484702" r:id="rId10"/>
    <p:sldLayoutId id="2147484703" r:id="rId11"/>
    <p:sldLayoutId id="2147484720"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765386C5-5BBA-4001-88B5-6DA4989FF993}" type="datetime1">
              <a:rPr lang="en-US"/>
              <a:pPr>
                <a:defRPr/>
              </a:pPr>
              <a:t>11/5/2015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23E97074-C7AE-4AF8-B727-F41673A9F5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704" r:id="rId1"/>
    <p:sldLayoutId id="2147484705" r:id="rId2"/>
    <p:sldLayoutId id="2147484706" r:id="rId3"/>
    <p:sldLayoutId id="2147484707" r:id="rId4"/>
    <p:sldLayoutId id="2147484708" r:id="rId5"/>
    <p:sldLayoutId id="2147484709" r:id="rId6"/>
    <p:sldLayoutId id="2147484710" r:id="rId7"/>
    <p:sldLayoutId id="2147484711" r:id="rId8"/>
    <p:sldLayoutId id="2147484712" r:id="rId9"/>
    <p:sldLayoutId id="2147484713" r:id="rId10"/>
    <p:sldLayoutId id="2147484714" r:id="rId11"/>
    <p:sldLayoutId id="2147484721" r:id="rId1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fbo.gov/"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hyperlink" Target="http://www.fss.va.gov/"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Copy%20of%20SAC_SAC%20F%20Strategic%20Contract%20Awards%20(FY12-15)2.xlsx" TargetMode="External"/><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62000" y="2362200"/>
            <a:ext cx="7620000" cy="1362075"/>
          </a:xfrm>
          <a:prstGeom prst="rect">
            <a:avLst/>
          </a:prstGeom>
          <a:gradFill flip="none" rotWithShape="1">
            <a:gsLst>
              <a:gs pos="0">
                <a:srgbClr val="4F81BD">
                  <a:tint val="66000"/>
                  <a:satMod val="160000"/>
                </a:srgbClr>
              </a:gs>
              <a:gs pos="50000">
                <a:srgbClr val="4F81BD">
                  <a:tint val="44500"/>
                  <a:satMod val="160000"/>
                </a:srgbClr>
              </a:gs>
              <a:gs pos="100000">
                <a:srgbClr val="4F81BD">
                  <a:tint val="23500"/>
                  <a:satMod val="160000"/>
                </a:srgbClr>
              </a:gs>
            </a:gsLst>
            <a:lin ang="10800000" scaled="1"/>
            <a:tileRect/>
          </a:gradFill>
          <a:ln w="19050">
            <a:solidFill>
              <a:srgbClr val="1F497D"/>
            </a:solidFill>
          </a:ln>
        </p:spPr>
        <p:txBody>
          <a:bodyPr anchor="ctr">
            <a:normAutofit fontScale="47500" lnSpcReduction="20000"/>
          </a:bodyPr>
          <a:lstStyle/>
          <a:p>
            <a:pPr algn="ctr" defTabSz="914400" fontAlgn="auto">
              <a:spcBef>
                <a:spcPts val="0"/>
              </a:spcBef>
              <a:spcAft>
                <a:spcPts val="0"/>
              </a:spcAft>
              <a:defRPr/>
            </a:pPr>
            <a:r>
              <a:rPr lang="en-US" sz="6600" kern="0" dirty="0">
                <a:solidFill>
                  <a:prstClr val="black"/>
                </a:solidFill>
                <a:latin typeface="Georgia" panose="02040502050405020303" pitchFamily="18" charset="0"/>
                <a:cs typeface="Arial" charset="0"/>
              </a:rPr>
              <a:t>Medical Surgical Prime Vendor (MSPV) </a:t>
            </a:r>
          </a:p>
          <a:p>
            <a:pPr algn="ctr" defTabSz="914400" fontAlgn="auto">
              <a:spcBef>
                <a:spcPts val="0"/>
              </a:spcBef>
              <a:spcAft>
                <a:spcPts val="0"/>
              </a:spcAft>
              <a:defRPr/>
            </a:pPr>
            <a:r>
              <a:rPr lang="en-US" sz="6600" kern="0" dirty="0">
                <a:solidFill>
                  <a:prstClr val="black"/>
                </a:solidFill>
                <a:latin typeface="Georgia" panose="02040502050405020303" pitchFamily="18" charset="0"/>
                <a:cs typeface="Arial" charset="0"/>
              </a:rPr>
              <a:t>Prime </a:t>
            </a:r>
          </a:p>
        </p:txBody>
      </p:sp>
      <p:sp>
        <p:nvSpPr>
          <p:cNvPr id="2" name="Slide Number Placeholder 1"/>
          <p:cNvSpPr>
            <a:spLocks noGrp="1"/>
          </p:cNvSpPr>
          <p:nvPr>
            <p:ph type="sldNum" sz="quarter" idx="12"/>
          </p:nvPr>
        </p:nvSpPr>
        <p:spPr/>
        <p:txBody>
          <a:bodyPr/>
          <a:lstStyle/>
          <a:p>
            <a:pPr>
              <a:defRPr/>
            </a:pPr>
            <a:fld id="{1E1E2EA7-080D-4950-A49B-97B035C7B9CD}"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511175"/>
            <a:ext cx="8229600" cy="1143000"/>
          </a:xfrm>
        </p:spPr>
        <p:txBody>
          <a:bodyPr/>
          <a:lstStyle/>
          <a:p>
            <a:r>
              <a:rPr lang="en-US" altLang="en-US" sz="3400" b="1" smtClean="0">
                <a:latin typeface="Georgia" pitchFamily="18" charset="0"/>
              </a:rPr>
              <a:t>Projected Solicitations</a:t>
            </a:r>
            <a:br>
              <a:rPr lang="en-US" altLang="en-US" sz="3400" b="1" smtClean="0">
                <a:latin typeface="Georgia" pitchFamily="18" charset="0"/>
              </a:rPr>
            </a:br>
            <a:r>
              <a:rPr lang="en-US" altLang="en-US" sz="3400" b="1" smtClean="0">
                <a:latin typeface="Georgia" pitchFamily="18" charset="0"/>
              </a:rPr>
              <a:t>Release Schedule</a:t>
            </a:r>
          </a:p>
        </p:txBody>
      </p:sp>
      <p:sp>
        <p:nvSpPr>
          <p:cNvPr id="3" name="Slide Number Placeholder 2"/>
          <p:cNvSpPr>
            <a:spLocks noGrp="1"/>
          </p:cNvSpPr>
          <p:nvPr>
            <p:ph type="sldNum" sz="quarter" idx="12"/>
          </p:nvPr>
        </p:nvSpPr>
        <p:spPr/>
        <p:txBody>
          <a:bodyPr/>
          <a:lstStyle/>
          <a:p>
            <a:pPr>
              <a:defRPr/>
            </a:pPr>
            <a:fld id="{7D4892F0-1561-4A17-82FB-15CCE246BD4E}" type="slidenum">
              <a:rPr lang="en-US" smtClean="0"/>
              <a:pPr>
                <a:defRPr/>
              </a:pPr>
              <a:t>10</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6481496"/>
              </p:ext>
            </p:extLst>
          </p:nvPr>
        </p:nvGraphicFramePr>
        <p:xfrm>
          <a:off x="649288" y="1990725"/>
          <a:ext cx="7432675" cy="2862262"/>
        </p:xfrm>
        <a:graphic>
          <a:graphicData uri="http://schemas.openxmlformats.org/drawingml/2006/table">
            <a:tbl>
              <a:tblPr/>
              <a:tblGrid>
                <a:gridCol w="3967043"/>
                <a:gridCol w="3465632"/>
              </a:tblGrid>
              <a:tr h="741323">
                <a:tc>
                  <a:txBody>
                    <a:bodyPr/>
                    <a:lstStyle/>
                    <a:p>
                      <a:pPr algn="ctr" fontAlgn="ctr"/>
                      <a:r>
                        <a:rPr lang="en-US" sz="2400" b="1" i="0" u="none" strike="noStrike" dirty="0" smtClean="0">
                          <a:solidFill>
                            <a:srgbClr val="000000"/>
                          </a:solidFill>
                          <a:effectLst/>
                          <a:latin typeface="+mn-lt"/>
                        </a:rPr>
                        <a:t>Solicitation Issued Phase</a:t>
                      </a:r>
                    </a:p>
                    <a:p>
                      <a:pPr algn="ctr" fontAlgn="ctr"/>
                      <a:endParaRPr lang="en-US" sz="2400" b="1" i="0" u="none" strike="noStrike" dirty="0">
                        <a:solidFill>
                          <a:srgbClr val="000000"/>
                        </a:solidFill>
                        <a:effectLst/>
                        <a:latin typeface="Calibri"/>
                      </a:endParaRP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000000"/>
                          </a:solidFill>
                          <a:effectLst/>
                          <a:uLnTx/>
                          <a:uFillTx/>
                          <a:latin typeface="+mn-lt"/>
                          <a:ea typeface="+mn-ea"/>
                          <a:cs typeface="+mn-cs"/>
                        </a:rPr>
                        <a:t>Date</a:t>
                      </a:r>
                    </a:p>
                    <a:p>
                      <a:pPr algn="ctr" fontAlgn="ctr"/>
                      <a:endParaRPr lang="en-US" sz="2400" b="1" i="0" u="none" strike="noStrike" kern="1200" dirty="0">
                        <a:solidFill>
                          <a:srgbClr val="000000"/>
                        </a:solidFill>
                        <a:effectLst/>
                        <a:latin typeface="+mn-lt"/>
                        <a:ea typeface="+mn-ea"/>
                        <a:cs typeface="+mn-cs"/>
                      </a:endParaRP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r h="534397">
                <a:tc>
                  <a:txBody>
                    <a:bodyPr/>
                    <a:lstStyle/>
                    <a:p>
                      <a:pPr algn="ctr" fontAlgn="ctr"/>
                      <a:r>
                        <a:rPr lang="en-US" sz="2400" b="1" i="0" u="none" strike="noStrike" kern="1200" dirty="0">
                          <a:solidFill>
                            <a:srgbClr val="000000"/>
                          </a:solidFill>
                          <a:effectLst/>
                          <a:latin typeface="Calibri"/>
                          <a:ea typeface="+mn-ea"/>
                          <a:cs typeface="+mn-cs"/>
                        </a:rPr>
                        <a:t>FSS - #7</a:t>
                      </a: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2400" b="1" i="0" u="none" strike="noStrike" kern="1200" dirty="0" smtClean="0">
                          <a:solidFill>
                            <a:srgbClr val="000000"/>
                          </a:solidFill>
                          <a:effectLst/>
                          <a:latin typeface="Calibri"/>
                          <a:ea typeface="+mn-ea"/>
                          <a:cs typeface="+mn-cs"/>
                        </a:rPr>
                        <a:t>11/04/15</a:t>
                      </a:r>
                      <a:endParaRPr lang="en-US" sz="2400" b="1" i="0" u="none" strike="noStrike" kern="1200" dirty="0">
                        <a:solidFill>
                          <a:srgbClr val="000000"/>
                        </a:solidFill>
                        <a:effectLst/>
                        <a:latin typeface="Calibri"/>
                        <a:ea typeface="+mn-ea"/>
                        <a:cs typeface="+mn-cs"/>
                      </a:endParaRP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534397">
                <a:tc>
                  <a:txBody>
                    <a:bodyPr/>
                    <a:lstStyle/>
                    <a:p>
                      <a:pPr algn="ctr" fontAlgn="ctr"/>
                      <a:r>
                        <a:rPr lang="en-US" sz="2400" b="1" i="0" u="none" strike="noStrike" kern="1200" dirty="0">
                          <a:solidFill>
                            <a:srgbClr val="000000"/>
                          </a:solidFill>
                          <a:effectLst/>
                          <a:latin typeface="Calibri"/>
                          <a:ea typeface="+mn-ea"/>
                          <a:cs typeface="+mn-cs"/>
                        </a:rPr>
                        <a:t>FSS - #8</a:t>
                      </a: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2400" b="1" i="0" u="none" strike="noStrike" kern="1200" dirty="0">
                          <a:solidFill>
                            <a:srgbClr val="000000"/>
                          </a:solidFill>
                          <a:effectLst/>
                          <a:latin typeface="Calibri"/>
                          <a:ea typeface="+mn-ea"/>
                          <a:cs typeface="+mn-cs"/>
                        </a:rPr>
                        <a:t>11/24/15</a:t>
                      </a: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534397">
                <a:tc>
                  <a:txBody>
                    <a:bodyPr/>
                    <a:lstStyle/>
                    <a:p>
                      <a:pPr algn="ctr" fontAlgn="ctr"/>
                      <a:r>
                        <a:rPr lang="en-US" sz="2400" b="1" i="0" u="none" strike="noStrike" kern="1200" dirty="0" smtClean="0">
                          <a:solidFill>
                            <a:srgbClr val="000000"/>
                          </a:solidFill>
                          <a:effectLst/>
                          <a:latin typeface="Calibri"/>
                          <a:ea typeface="+mn-ea"/>
                          <a:cs typeface="+mn-cs"/>
                        </a:rPr>
                        <a:t>Non-FSS </a:t>
                      </a:r>
                      <a:r>
                        <a:rPr lang="en-US" sz="2400" b="1" i="0" u="none" strike="noStrike" kern="1200" dirty="0">
                          <a:solidFill>
                            <a:srgbClr val="000000"/>
                          </a:solidFill>
                          <a:effectLst/>
                          <a:latin typeface="Calibri"/>
                          <a:ea typeface="+mn-ea"/>
                          <a:cs typeface="+mn-cs"/>
                        </a:rPr>
                        <a:t>- #1</a:t>
                      </a: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2400" b="1" i="0" u="none" strike="noStrike" kern="1200" dirty="0" smtClean="0">
                          <a:solidFill>
                            <a:srgbClr val="000000"/>
                          </a:solidFill>
                          <a:effectLst/>
                          <a:latin typeface="Calibri"/>
                          <a:ea typeface="+mn-ea"/>
                          <a:cs typeface="+mn-cs"/>
                        </a:rPr>
                        <a:t>11/04/15</a:t>
                      </a:r>
                      <a:endParaRPr lang="en-US" sz="2400" b="1" i="0" u="none" strike="noStrike" kern="1200" dirty="0">
                        <a:solidFill>
                          <a:srgbClr val="000000"/>
                        </a:solidFill>
                        <a:effectLst/>
                        <a:latin typeface="Calibri"/>
                        <a:ea typeface="+mn-ea"/>
                        <a:cs typeface="+mn-cs"/>
                      </a:endParaRP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517748">
                <a:tc>
                  <a:txBody>
                    <a:bodyPr/>
                    <a:lstStyle/>
                    <a:p>
                      <a:pPr algn="ctr" fontAlgn="ctr"/>
                      <a:r>
                        <a:rPr lang="en-US" sz="2400" b="1" i="0" u="none" strike="noStrike" kern="1200" dirty="0">
                          <a:solidFill>
                            <a:srgbClr val="000000"/>
                          </a:solidFill>
                          <a:effectLst/>
                          <a:latin typeface="Calibri"/>
                          <a:ea typeface="+mn-ea"/>
                          <a:cs typeface="+mn-cs"/>
                        </a:rPr>
                        <a:t>Non-FSS </a:t>
                      </a:r>
                      <a:r>
                        <a:rPr lang="en-US" sz="2400" b="1" i="0" u="none" strike="noStrike" kern="1200" dirty="0" smtClean="0">
                          <a:solidFill>
                            <a:srgbClr val="000000"/>
                          </a:solidFill>
                          <a:effectLst/>
                          <a:latin typeface="Calibri"/>
                          <a:ea typeface="+mn-ea"/>
                          <a:cs typeface="+mn-cs"/>
                        </a:rPr>
                        <a:t># 2</a:t>
                      </a:r>
                      <a:endParaRPr lang="en-US" sz="2400" b="1" i="0" u="none" strike="noStrike" kern="1200" dirty="0">
                        <a:solidFill>
                          <a:srgbClr val="000000"/>
                        </a:solidFill>
                        <a:effectLst/>
                        <a:latin typeface="Calibri"/>
                        <a:ea typeface="+mn-ea"/>
                        <a:cs typeface="+mn-cs"/>
                      </a:endParaRP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2400" b="1" i="0" u="none" strike="noStrike" kern="1200" dirty="0">
                          <a:solidFill>
                            <a:srgbClr val="000000"/>
                          </a:solidFill>
                          <a:effectLst/>
                          <a:latin typeface="Calibri"/>
                          <a:ea typeface="+mn-ea"/>
                          <a:cs typeface="+mn-cs"/>
                        </a:rPr>
                        <a:t>12/11/15</a:t>
                      </a:r>
                    </a:p>
                  </a:txBody>
                  <a:tcPr marL="9524" marR="9524" marT="95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algn="l"/>
            <a:r>
              <a:rPr lang="en-US" altLang="en-US" smtClean="0"/>
              <a:t/>
            </a:r>
            <a:br>
              <a:rPr lang="en-US" altLang="en-US" smtClean="0"/>
            </a:br>
            <a:r>
              <a:rPr lang="en-US" altLang="en-US" smtClean="0"/>
              <a:t/>
            </a:r>
            <a:br>
              <a:rPr lang="en-US" altLang="en-US" smtClean="0"/>
            </a:br>
            <a:r>
              <a:rPr lang="en-US" altLang="en-US" smtClean="0"/>
              <a:t/>
            </a:r>
            <a:br>
              <a:rPr lang="en-US" altLang="en-US" smtClean="0"/>
            </a:br>
            <a:r>
              <a:rPr lang="en-US" altLang="en-US" sz="3600" b="1" smtClean="0">
                <a:latin typeface="Georgia" pitchFamily="18" charset="0"/>
              </a:rPr>
              <a:t>Acronyms</a:t>
            </a:r>
            <a:br>
              <a:rPr lang="en-US" altLang="en-US" sz="3600" b="1" smtClean="0">
                <a:latin typeface="Georgia" pitchFamily="18" charset="0"/>
              </a:rPr>
            </a:br>
            <a:r>
              <a:rPr lang="en-US" altLang="en-US" sz="3600" b="1" smtClean="0">
                <a:latin typeface="Georgia" pitchFamily="18" charset="0"/>
              </a:rPr>
              <a:t>Attachment 1</a:t>
            </a:r>
            <a:r>
              <a:rPr lang="en-US" altLang="en-US" sz="3600" smtClean="0">
                <a:latin typeface="Georgia" pitchFamily="18" charset="0"/>
              </a:rPr>
              <a:t/>
            </a:r>
            <a:br>
              <a:rPr lang="en-US" altLang="en-US" sz="3600" smtClean="0">
                <a:latin typeface="Georgia" pitchFamily="18" charset="0"/>
              </a:rPr>
            </a:br>
            <a:r>
              <a:rPr lang="en-US" altLang="en-US" smtClean="0"/>
              <a:t/>
            </a:r>
            <a:br>
              <a:rPr lang="en-US" altLang="en-US" smtClean="0"/>
            </a:br>
            <a:endParaRPr lang="en-US" altLang="en-US" smtClean="0"/>
          </a:p>
        </p:txBody>
      </p:sp>
      <p:graphicFrame>
        <p:nvGraphicFramePr>
          <p:cNvPr id="2" name="Content Placeholder 1"/>
          <p:cNvGraphicFramePr>
            <a:graphicFrameLocks noGrp="1"/>
          </p:cNvGraphicFramePr>
          <p:nvPr>
            <p:ph idx="1"/>
          </p:nvPr>
        </p:nvGraphicFramePr>
        <p:xfrm>
          <a:off x="1093788" y="2051050"/>
          <a:ext cx="6592887" cy="2336799"/>
        </p:xfrm>
        <a:graphic>
          <a:graphicData uri="http://schemas.openxmlformats.org/drawingml/2006/table">
            <a:tbl>
              <a:tblPr firstRow="1" firstCol="1" bandRow="1">
                <a:tableStyleId>{5C22544A-7EE6-4342-B048-85BDC9FD1C3A}</a:tableStyleId>
              </a:tblPr>
              <a:tblGrid>
                <a:gridCol w="1085415"/>
                <a:gridCol w="4891064"/>
                <a:gridCol w="616408"/>
              </a:tblGrid>
              <a:tr h="215361">
                <a:tc>
                  <a:txBody>
                    <a:bodyPr/>
                    <a:lstStyle/>
                    <a:p>
                      <a:pPr marL="0" marR="0">
                        <a:lnSpc>
                          <a:spcPct val="115000"/>
                        </a:lnSpc>
                        <a:spcBef>
                          <a:spcPts val="0"/>
                        </a:spcBef>
                        <a:spcAft>
                          <a:spcPts val="0"/>
                        </a:spcAft>
                      </a:pPr>
                      <a:r>
                        <a:rPr lang="en-US" sz="1100" dirty="0">
                          <a:effectLst/>
                        </a:rPr>
                        <a:t>SAC</a:t>
                      </a:r>
                      <a:endParaRPr lang="en-US" sz="1100" dirty="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Strategic Acquisition Center  (Location:  Fredericksburg, VA)</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NAC</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dirty="0">
                          <a:effectLst/>
                        </a:rPr>
                        <a:t>National Acquisition Center  (Location:  Hines, IL)</a:t>
                      </a:r>
                      <a:endParaRPr lang="en-US" sz="1100" dirty="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FBO</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u="none" strike="noStrike" dirty="0">
                          <a:effectLst/>
                          <a:hlinkClick r:id="rId3" tooltip="FedBizOpps"/>
                        </a:rPr>
                        <a:t>Federal Business Opportunities (FedBizOpps)</a:t>
                      </a:r>
                      <a:endParaRPr lang="en-US" sz="1100" dirty="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VA-FSS</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u="none" strike="noStrike">
                          <a:effectLst/>
                          <a:hlinkClick r:id="rId4" tooltip="VA Federal Supply Schedule (FSS) program"/>
                        </a:rPr>
                        <a:t>VA Federal Supply Schedule (FSS) program</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MSPV-NG</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Medical Surgical Prime Vendor – Next Generation</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dirty="0">
                          <a:effectLst/>
                        </a:rPr>
                        <a:t>VHA PMO</a:t>
                      </a:r>
                      <a:endParaRPr lang="en-US" sz="1100" dirty="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Veterans Health Administration – Program Management Office</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GSA-FSS</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General Services Administration – Federal Supply Schedule</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FAR</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Federal Acquisition Regulation</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VA</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Department of Veteran Affairs</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NVSBE</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National Veterans Small Business Engagement</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77" marR="68577" marT="0" marB="0"/>
                </a:tc>
              </a:tr>
              <a:tr h="192858">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77" marR="68577" marT="0" marB="0"/>
                </a:tc>
                <a:tc>
                  <a:txBody>
                    <a:bodyPr/>
                    <a:lstStyle/>
                    <a:p>
                      <a:pPr marL="0" marR="0">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77" marR="68577" marT="0" marB="0"/>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algn="l"/>
            <a:r>
              <a:rPr lang="en-US" altLang="en-US" smtClean="0"/>
              <a:t/>
            </a:r>
            <a:br>
              <a:rPr lang="en-US" altLang="en-US" smtClean="0"/>
            </a:br>
            <a:r>
              <a:rPr lang="en-US" altLang="en-US" smtClean="0"/>
              <a:t/>
            </a:r>
            <a:br>
              <a:rPr lang="en-US" altLang="en-US" smtClean="0"/>
            </a:br>
            <a:r>
              <a:rPr lang="en-US" altLang="en-US" smtClean="0"/>
              <a:t/>
            </a:r>
            <a:br>
              <a:rPr lang="en-US" altLang="en-US" smtClean="0"/>
            </a:br>
            <a:r>
              <a:rPr lang="en-US" altLang="en-US" sz="3600" b="1" smtClean="0">
                <a:latin typeface="Georgia" pitchFamily="18" charset="0"/>
              </a:rPr>
              <a:t>Awarded Strategic Contracts (SAC and SAC-F) Attachment 2</a:t>
            </a:r>
            <a:r>
              <a:rPr lang="en-US" altLang="en-US" sz="3600" smtClean="0">
                <a:latin typeface="Georgia" pitchFamily="18" charset="0"/>
              </a:rPr>
              <a:t/>
            </a:r>
            <a:br>
              <a:rPr lang="en-US" altLang="en-US" sz="3600" smtClean="0">
                <a:latin typeface="Georgia" pitchFamily="18" charset="0"/>
              </a:rPr>
            </a:br>
            <a:r>
              <a:rPr lang="en-US" altLang="en-US" smtClean="0"/>
              <a:t/>
            </a:r>
            <a:br>
              <a:rPr lang="en-US" altLang="en-US" smtClean="0"/>
            </a:br>
            <a:r>
              <a:rPr lang="en-US" altLang="en-US" smtClean="0"/>
              <a:t/>
            </a:r>
            <a:br>
              <a:rPr lang="en-US" altLang="en-US" smtClean="0"/>
            </a:br>
            <a:endParaRPr lang="en-US" altLang="en-US" smtClean="0"/>
          </a:p>
        </p:txBody>
      </p:sp>
      <p:sp>
        <p:nvSpPr>
          <p:cNvPr id="51203" name="Content Placeholder 4"/>
          <p:cNvSpPr>
            <a:spLocks noGrp="1"/>
          </p:cNvSpPr>
          <p:nvPr>
            <p:ph idx="1"/>
          </p:nvPr>
        </p:nvSpPr>
        <p:spPr/>
        <p:txBody>
          <a:bodyPr/>
          <a:lstStyle/>
          <a:p>
            <a:endParaRPr lang="en-US" altLang="en-US" sz="2000" smtClean="0"/>
          </a:p>
          <a:p>
            <a:r>
              <a:rPr lang="en-US" altLang="en-US" sz="2000" smtClean="0"/>
              <a:t>The following link provides information concerning the SAC and SAC-F Strategic BPAs/Contracts that have been previously awarded:</a:t>
            </a:r>
          </a:p>
          <a:p>
            <a:endParaRPr lang="en-US" altLang="en-US" sz="2000" smtClean="0"/>
          </a:p>
          <a:p>
            <a:r>
              <a:rPr lang="en-US" altLang="en-US" sz="2000" smtClean="0">
                <a:hlinkClick r:id="rId3" action="ppaction://hlinkfile"/>
              </a:rPr>
              <a:t>Copy of SAC_SAC F Strategic Contract Awards (FY12-15)2.xlsx</a:t>
            </a:r>
            <a:endParaRPr lang="en-US" altLang="en-US" sz="2000" smtClean="0"/>
          </a:p>
          <a:p>
            <a:endParaRPr lang="en-US"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7863" y="1560513"/>
            <a:ext cx="7772400" cy="3911600"/>
          </a:xfrm>
          <a:solidFill>
            <a:schemeClr val="bg1"/>
          </a:solidFill>
        </p:spPr>
        <p:txBody>
          <a:bodyPr>
            <a:normAutofit/>
          </a:bodyPr>
          <a:lstStyle/>
          <a:p>
            <a:pPr marL="342900" indent="-342900">
              <a:buFont typeface="Arial" panose="020B0604020202020204" pitchFamily="34" charset="0"/>
              <a:buChar char="•"/>
              <a:defRPr/>
            </a:pPr>
            <a:r>
              <a:rPr lang="en-US" dirty="0" smtClean="0">
                <a:solidFill>
                  <a:schemeClr val="tx1"/>
                </a:solidFill>
                <a:latin typeface="Georgia" panose="02040502050405020303" pitchFamily="18" charset="0"/>
              </a:rPr>
              <a:t>Future </a:t>
            </a:r>
            <a:r>
              <a:rPr lang="en-US" dirty="0">
                <a:solidFill>
                  <a:schemeClr val="tx1"/>
                </a:solidFill>
                <a:latin typeface="Georgia" panose="02040502050405020303" pitchFamily="18" charset="0"/>
              </a:rPr>
              <a:t>MSPV will streamline and improve ordering efficiencies throughout VA’s Medical Community by:</a:t>
            </a:r>
          </a:p>
          <a:p>
            <a:pPr>
              <a:defRPr/>
            </a:pPr>
            <a:r>
              <a:rPr lang="en-US" dirty="0">
                <a:solidFill>
                  <a:schemeClr val="tx1"/>
                </a:solidFill>
                <a:latin typeface="Georgia" panose="02040502050405020303" pitchFamily="18" charset="0"/>
              </a:rPr>
              <a:t>            - Providing enhanced flexibility and ease of ordering for </a:t>
            </a:r>
            <a:r>
              <a:rPr lang="en-US" dirty="0" smtClean="0">
                <a:solidFill>
                  <a:schemeClr val="tx1"/>
                </a:solidFill>
                <a:latin typeface="Georgia" panose="02040502050405020303" pitchFamily="18" charset="0"/>
              </a:rPr>
              <a:t>both</a:t>
            </a:r>
          </a:p>
          <a:p>
            <a:pPr>
              <a:defRPr/>
            </a:pPr>
            <a:r>
              <a:rPr lang="en-US" dirty="0">
                <a:solidFill>
                  <a:schemeClr val="tx1"/>
                </a:solidFill>
                <a:latin typeface="Georgia" panose="02040502050405020303" pitchFamily="18" charset="0"/>
              </a:rPr>
              <a:t> </a:t>
            </a:r>
            <a:r>
              <a:rPr lang="en-US" dirty="0" smtClean="0">
                <a:solidFill>
                  <a:schemeClr val="tx1"/>
                </a:solidFill>
                <a:latin typeface="Georgia" panose="02040502050405020303" pitchFamily="18" charset="0"/>
              </a:rPr>
              <a:t>              VA’s </a:t>
            </a:r>
            <a:r>
              <a:rPr lang="en-US" dirty="0">
                <a:solidFill>
                  <a:schemeClr val="tx1"/>
                </a:solidFill>
                <a:latin typeface="Georgia" panose="02040502050405020303" pitchFamily="18" charset="0"/>
              </a:rPr>
              <a:t>Customers and Ordering Officers</a:t>
            </a:r>
          </a:p>
          <a:p>
            <a:pPr>
              <a:defRPr/>
            </a:pPr>
            <a:r>
              <a:rPr lang="en-US" dirty="0">
                <a:solidFill>
                  <a:schemeClr val="tx1"/>
                </a:solidFill>
                <a:latin typeface="Georgia" panose="02040502050405020303" pitchFamily="18" charset="0"/>
              </a:rPr>
              <a:t>            - Reducing the number of purchase orders</a:t>
            </a:r>
          </a:p>
          <a:p>
            <a:pPr>
              <a:defRPr/>
            </a:pPr>
            <a:r>
              <a:rPr lang="en-US" dirty="0">
                <a:solidFill>
                  <a:schemeClr val="tx1"/>
                </a:solidFill>
                <a:latin typeface="Georgia" panose="02040502050405020303" pitchFamily="18" charset="0"/>
              </a:rPr>
              <a:t>            - Reducing the number of shipments and resultant invoice </a:t>
            </a:r>
            <a:endParaRPr lang="en-US" dirty="0" smtClean="0">
              <a:solidFill>
                <a:schemeClr val="tx1"/>
              </a:solidFill>
              <a:latin typeface="Georgia" panose="02040502050405020303" pitchFamily="18" charset="0"/>
            </a:endParaRPr>
          </a:p>
          <a:p>
            <a:pPr>
              <a:defRPr/>
            </a:pPr>
            <a:r>
              <a:rPr lang="en-US" dirty="0">
                <a:solidFill>
                  <a:schemeClr val="tx1"/>
                </a:solidFill>
                <a:latin typeface="Georgia" panose="02040502050405020303" pitchFamily="18" charset="0"/>
              </a:rPr>
              <a:t> </a:t>
            </a:r>
            <a:r>
              <a:rPr lang="en-US" dirty="0" smtClean="0">
                <a:solidFill>
                  <a:schemeClr val="tx1"/>
                </a:solidFill>
                <a:latin typeface="Georgia" panose="02040502050405020303" pitchFamily="18" charset="0"/>
              </a:rPr>
              <a:t>              procedures </a:t>
            </a:r>
            <a:endParaRPr lang="en-US" dirty="0">
              <a:solidFill>
                <a:schemeClr val="tx1"/>
              </a:solidFill>
              <a:latin typeface="Georgia" panose="02040502050405020303" pitchFamily="18" charset="0"/>
            </a:endParaRPr>
          </a:p>
          <a:p>
            <a:pPr>
              <a:defRPr/>
            </a:pPr>
            <a:r>
              <a:rPr lang="en-US" dirty="0">
                <a:solidFill>
                  <a:schemeClr val="tx1"/>
                </a:solidFill>
                <a:latin typeface="Georgia" panose="02040502050405020303" pitchFamily="18" charset="0"/>
              </a:rPr>
              <a:t>            - Reducing VA’s inventory levels (thereby freeing up </a:t>
            </a:r>
            <a:r>
              <a:rPr lang="en-US" dirty="0" smtClean="0">
                <a:solidFill>
                  <a:schemeClr val="tx1"/>
                </a:solidFill>
                <a:latin typeface="Georgia" panose="02040502050405020303" pitchFamily="18" charset="0"/>
              </a:rPr>
              <a:t>valuable</a:t>
            </a:r>
          </a:p>
          <a:p>
            <a:pPr>
              <a:defRPr/>
            </a:pPr>
            <a:r>
              <a:rPr lang="en-US" dirty="0">
                <a:solidFill>
                  <a:schemeClr val="tx1"/>
                </a:solidFill>
                <a:latin typeface="Georgia" panose="02040502050405020303" pitchFamily="18" charset="0"/>
              </a:rPr>
              <a:t> </a:t>
            </a:r>
            <a:r>
              <a:rPr lang="en-US" dirty="0" smtClean="0">
                <a:solidFill>
                  <a:schemeClr val="tx1"/>
                </a:solidFill>
                <a:latin typeface="Georgia" panose="02040502050405020303" pitchFamily="18" charset="0"/>
              </a:rPr>
              <a:t>              VA inventory </a:t>
            </a:r>
            <a:r>
              <a:rPr lang="en-US" dirty="0">
                <a:solidFill>
                  <a:schemeClr val="tx1"/>
                </a:solidFill>
                <a:latin typeface="Georgia" panose="02040502050405020303" pitchFamily="18" charset="0"/>
              </a:rPr>
              <a:t>space) </a:t>
            </a:r>
          </a:p>
          <a:p>
            <a:pPr>
              <a:defRPr/>
            </a:pPr>
            <a:endParaRPr lang="en-US" dirty="0"/>
          </a:p>
        </p:txBody>
      </p:sp>
      <p:sp>
        <p:nvSpPr>
          <p:cNvPr id="5" name="Rectangle 4"/>
          <p:cNvSpPr>
            <a:spLocks noChangeArrowheads="1"/>
          </p:cNvSpPr>
          <p:nvPr/>
        </p:nvSpPr>
        <p:spPr bwMode="auto">
          <a:xfrm>
            <a:off x="1219200" y="5867400"/>
            <a:ext cx="6781800" cy="838200"/>
          </a:xfrm>
          <a:prstGeom prst="rect">
            <a:avLst/>
          </a:prstGeom>
          <a:solidFill>
            <a:schemeClr val="tx2">
              <a:lumMod val="60000"/>
              <a:lumOff val="40000"/>
            </a:schemeClr>
          </a:solidFill>
          <a:ln>
            <a:noFill/>
          </a:ln>
          <a:effectLst>
            <a:prstShdw prst="shdw17" dist="17961" dir="2700000">
              <a:srgbClr val="00005C"/>
            </a:prstShdw>
          </a:effectLst>
        </p:spPr>
        <p:txBody>
          <a:bodyPr anchor="ct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defRPr/>
            </a:pPr>
            <a:r>
              <a:rPr lang="en-US" altLang="en-US" sz="1400" b="1" kern="0" dirty="0">
                <a:solidFill>
                  <a:srgbClr val="FFFFFF"/>
                </a:solidFill>
                <a:latin typeface="Georgia" panose="02040502050405020303" pitchFamily="18" charset="0"/>
              </a:rPr>
              <a:t>To fulfill President Lincoln's promise “To care for him who shall have borne the battle, and for his widow, and his orphan” by serving and honoring the men and women who are America’s Veterans.</a:t>
            </a:r>
            <a:endParaRPr lang="en-US" altLang="en-US" sz="1400" b="1" kern="0" dirty="0" smtClean="0">
              <a:solidFill>
                <a:srgbClr val="FFFFFF"/>
              </a:solidFill>
              <a:latin typeface="Georgia" panose="02040502050405020303" pitchFamily="18" charset="0"/>
            </a:endParaRPr>
          </a:p>
        </p:txBody>
      </p:sp>
      <p:sp>
        <p:nvSpPr>
          <p:cNvPr id="54276" name="Title 1"/>
          <p:cNvSpPr txBox="1">
            <a:spLocks/>
          </p:cNvSpPr>
          <p:nvPr/>
        </p:nvSpPr>
        <p:spPr bwMode="auto">
          <a:xfrm>
            <a:off x="619125" y="646113"/>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3400" b="1">
                <a:solidFill>
                  <a:srgbClr val="000000"/>
                </a:solidFill>
                <a:latin typeface="Georgia" pitchFamily="18" charset="0"/>
              </a:rPr>
              <a:t>Summary</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custDataLst>
              <p:tags r:id="rId2"/>
            </p:custDataLst>
          </p:nvPr>
        </p:nvSpPr>
        <p:spPr>
          <a:xfrm>
            <a:off x="457200" y="436563"/>
            <a:ext cx="8199438" cy="1038225"/>
          </a:xfrm>
        </p:spPr>
        <p:txBody>
          <a:bodyPr/>
          <a:lstStyle/>
          <a:p>
            <a:r>
              <a:rPr lang="en-US" altLang="en-US" sz="3200" b="1" smtClean="0">
                <a:latin typeface="Georgia" pitchFamily="18" charset="0"/>
              </a:rPr>
              <a:t>VHA MSPV Mandatory Policy Memorandum</a:t>
            </a:r>
            <a:endParaRPr lang="en-US" altLang="en-US" sz="2400" smtClean="0">
              <a:solidFill>
                <a:srgbClr val="FF0000"/>
              </a:solidFill>
              <a:latin typeface="Georgia" pitchFamily="18" charset="0"/>
            </a:endParaRPr>
          </a:p>
        </p:txBody>
      </p:sp>
      <p:pic>
        <p:nvPicPr>
          <p:cNvPr id="22531" name="Picture 5"/>
          <p:cNvPicPr>
            <a:picLocks noChangeAspect="1" noChangeArrowheads="1"/>
          </p:cNvPicPr>
          <p:nvPr/>
        </p:nvPicPr>
        <p:blipFill>
          <a:blip r:embed="rId5">
            <a:extLst>
              <a:ext uri="{28A0092B-C50C-407E-A947-70E740481C1C}">
                <a14:useLocalDpi xmlns:a14="http://schemas.microsoft.com/office/drawing/2010/main" val="0"/>
              </a:ext>
            </a:extLst>
          </a:blip>
          <a:srcRect l="18935" t="13741" r="16805" b="4086"/>
          <a:stretch>
            <a:fillRect/>
          </a:stretch>
        </p:blipFill>
        <p:spPr bwMode="auto">
          <a:xfrm>
            <a:off x="2262188" y="1597446"/>
            <a:ext cx="4680161" cy="479700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2" name="Slide Number Placeholder 1"/>
          <p:cNvSpPr>
            <a:spLocks noGrp="1"/>
          </p:cNvSpPr>
          <p:nvPr>
            <p:ph type="sldNum" sz="quarter" idx="12"/>
          </p:nvPr>
        </p:nvSpPr>
        <p:spPr/>
        <p:txBody>
          <a:bodyPr/>
          <a:lstStyle/>
          <a:p>
            <a:pPr>
              <a:defRPr/>
            </a:pPr>
            <a:fld id="{21E186D4-2278-4E47-A87B-4318472686BD}" type="slidenum">
              <a:rPr lang="en-US" smtClean="0"/>
              <a:pPr>
                <a:defRPr/>
              </a:pPr>
              <a:t>2</a:t>
            </a:fld>
            <a:endParaRPr lang="en-US" dirty="0"/>
          </a:p>
        </p:txBody>
      </p:sp>
    </p:spTree>
    <p:custDataLst>
      <p:tags r:id="rId1"/>
    </p:custData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
            </a:r>
            <a:br>
              <a:rPr lang="en-US" altLang="en-US" smtClean="0"/>
            </a:br>
            <a:r>
              <a:rPr lang="en-US" altLang="en-US" smtClean="0"/>
              <a:t/>
            </a:r>
            <a:br>
              <a:rPr lang="en-US" altLang="en-US" smtClean="0"/>
            </a:br>
            <a:r>
              <a:rPr lang="en-US" altLang="en-US" smtClean="0"/>
              <a:t/>
            </a:r>
            <a:br>
              <a:rPr lang="en-US" altLang="en-US" smtClean="0"/>
            </a:br>
            <a:r>
              <a:rPr lang="en-US" altLang="en-US" smtClean="0"/>
              <a:t/>
            </a:r>
            <a:br>
              <a:rPr lang="en-US" altLang="en-US" smtClean="0"/>
            </a:br>
            <a:r>
              <a:rPr lang="en-US" altLang="en-US" sz="3400" b="1" smtClean="0">
                <a:latin typeface="Georgia" pitchFamily="18" charset="0"/>
              </a:rPr>
              <a:t>What is the NG-MSPV Program?</a:t>
            </a:r>
            <a:r>
              <a:rPr lang="en-US" altLang="en-US" b="1" smtClean="0">
                <a:latin typeface="Georgia" pitchFamily="18" charset="0"/>
              </a:rPr>
              <a:t/>
            </a:r>
            <a:br>
              <a:rPr lang="en-US" altLang="en-US" b="1" smtClean="0">
                <a:latin typeface="Georgia" pitchFamily="18" charset="0"/>
              </a:rPr>
            </a:br>
            <a:r>
              <a:rPr lang="en-US" altLang="en-US" smtClean="0"/>
              <a:t/>
            </a:r>
            <a:br>
              <a:rPr lang="en-US" altLang="en-US" smtClean="0"/>
            </a:br>
            <a:r>
              <a:rPr lang="en-US" altLang="en-US" smtClean="0"/>
              <a:t/>
            </a:r>
            <a:br>
              <a:rPr lang="en-US" altLang="en-US" smtClean="0"/>
            </a:br>
            <a:r>
              <a:rPr lang="en-US" altLang="en-US" smtClean="0"/>
              <a:t/>
            </a:r>
            <a:br>
              <a:rPr lang="en-US" altLang="en-US" smtClean="0"/>
            </a:br>
            <a:endParaRPr lang="en-US" altLang="en-US" smtClean="0"/>
          </a:p>
        </p:txBody>
      </p:sp>
      <p:sp>
        <p:nvSpPr>
          <p:cNvPr id="9219" name="Content Placeholder 2"/>
          <p:cNvSpPr>
            <a:spLocks noGrp="1"/>
          </p:cNvSpPr>
          <p:nvPr>
            <p:ph idx="1"/>
          </p:nvPr>
        </p:nvSpPr>
        <p:spPr/>
        <p:txBody>
          <a:bodyPr/>
          <a:lstStyle/>
          <a:p>
            <a:pPr>
              <a:defRPr/>
            </a:pPr>
            <a:r>
              <a:rPr lang="en-US" altLang="en-US" sz="2400" dirty="0" smtClean="0">
                <a:latin typeface="Georgia" pitchFamily="18" charset="0"/>
              </a:rPr>
              <a:t>NG-MSPV is a national mandatory program that provides a customized distribution system to meet or exceed facility requirements by providing an efficient, cost-effective, just-in-time distribution catalog ordering process via prime vendor contracts.</a:t>
            </a:r>
          </a:p>
          <a:p>
            <a:pPr marL="0" indent="0">
              <a:buFont typeface="Arial" charset="0"/>
              <a:buNone/>
              <a:defRPr/>
            </a:pPr>
            <a:endParaRPr lang="en-US" altLang="en-US" sz="2400" dirty="0" smtClean="0">
              <a:solidFill>
                <a:srgbClr val="FF0000"/>
              </a:solidFill>
              <a:latin typeface="Georgia" pitchFamily="18" charset="0"/>
            </a:endParaRPr>
          </a:p>
          <a:p>
            <a:pPr>
              <a:defRPr/>
            </a:pPr>
            <a:r>
              <a:rPr lang="en-US" altLang="en-US" sz="2400" dirty="0" smtClean="0">
                <a:latin typeface="Georgia" pitchFamily="18" charset="0"/>
              </a:rPr>
              <a:t>The NG-MSPV Primes will each maintain a catalog consisting of an inventory of supplies contracted by VA with a multitude of other contractors via a variety of VA contract vehicles that include BPAs, BOAs and National Contracts. NG-MSPV Catalog items will include medical, surgical, dental and select prosthetic and laboratory supplies.</a:t>
            </a:r>
            <a:endParaRPr lang="en-US" altLang="en-US" dirty="0" smtClean="0"/>
          </a:p>
        </p:txBody>
      </p:sp>
      <p:sp>
        <p:nvSpPr>
          <p:cNvPr id="2" name="Slide Number Placeholder 1"/>
          <p:cNvSpPr>
            <a:spLocks noGrp="1"/>
          </p:cNvSpPr>
          <p:nvPr>
            <p:ph type="sldNum" sz="quarter" idx="12"/>
          </p:nvPr>
        </p:nvSpPr>
        <p:spPr/>
        <p:txBody>
          <a:bodyPr/>
          <a:lstStyle/>
          <a:p>
            <a:pPr>
              <a:defRPr/>
            </a:pPr>
            <a:fld id="{2D3C88A3-45E2-4B5B-B9BD-B39877045409}"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60218" y="-11545"/>
            <a:ext cx="8229600" cy="1143000"/>
          </a:xfrm>
        </p:spPr>
        <p:txBody>
          <a:bodyPr/>
          <a:lstStyle/>
          <a:p>
            <a:r>
              <a:rPr lang="en-US" altLang="en-US" sz="3600" b="1" dirty="0" smtClean="0">
                <a:latin typeface="Georgia" pitchFamily="18" charset="0"/>
              </a:rPr>
              <a:t>Appendix C Overview</a:t>
            </a:r>
            <a:endParaRPr lang="en-US" altLang="en-US" sz="3600" dirty="0" smtClean="0"/>
          </a:p>
        </p:txBody>
      </p:sp>
      <p:sp>
        <p:nvSpPr>
          <p:cNvPr id="13315" name="Content Placeholder 2"/>
          <p:cNvSpPr>
            <a:spLocks noGrp="1"/>
          </p:cNvSpPr>
          <p:nvPr>
            <p:ph idx="1"/>
          </p:nvPr>
        </p:nvSpPr>
        <p:spPr>
          <a:xfrm>
            <a:off x="152399" y="909781"/>
            <a:ext cx="8811491" cy="5086350"/>
          </a:xfrm>
        </p:spPr>
        <p:txBody>
          <a:bodyPr/>
          <a:lstStyle/>
          <a:p>
            <a:pPr marL="742950" lvl="2" indent="-342900">
              <a:defRPr/>
            </a:pPr>
            <a:r>
              <a:rPr lang="en-US" altLang="en-US" dirty="0" smtClean="0">
                <a:latin typeface="Georgia" pitchFamily="18" charset="0"/>
              </a:rPr>
              <a:t>These standard format data elements and fields are described in Appendix C. </a:t>
            </a:r>
          </a:p>
          <a:p>
            <a:pPr marL="400050" lvl="2" indent="0">
              <a:buNone/>
              <a:defRPr/>
            </a:pPr>
            <a:endParaRPr lang="en-US" altLang="en-US" dirty="0" smtClean="0">
              <a:latin typeface="Georgia" pitchFamily="18" charset="0"/>
            </a:endParaRPr>
          </a:p>
          <a:p>
            <a:pPr marL="742950" lvl="2" indent="-342900">
              <a:defRPr/>
            </a:pPr>
            <a:r>
              <a:rPr lang="en-US" altLang="en-US" dirty="0" smtClean="0">
                <a:latin typeface="Georgia" pitchFamily="18" charset="0"/>
              </a:rPr>
              <a:t>The Appendix C is a list of 55 standard data elements required to included Candidate items into the MSPV Catalog. </a:t>
            </a:r>
          </a:p>
          <a:p>
            <a:pPr marL="400050" lvl="2" indent="0">
              <a:buNone/>
              <a:defRPr/>
            </a:pPr>
            <a:endParaRPr lang="en-US" altLang="en-US" dirty="0" smtClean="0">
              <a:latin typeface="Georgia" pitchFamily="18" charset="0"/>
            </a:endParaRPr>
          </a:p>
          <a:p>
            <a:pPr marL="742950" lvl="2" indent="-342900">
              <a:defRPr/>
            </a:pPr>
            <a:r>
              <a:rPr lang="en-US" altLang="en-US" dirty="0">
                <a:solidFill>
                  <a:prstClr val="black"/>
                </a:solidFill>
                <a:latin typeface="Georgia" pitchFamily="18" charset="0"/>
              </a:rPr>
              <a:t>Each solicitation that will be a candidate of NG-MSPV shall have an Appendix C attached to it when it is posted. </a:t>
            </a:r>
            <a:endParaRPr lang="en-US" altLang="en-US" dirty="0" smtClean="0">
              <a:solidFill>
                <a:prstClr val="black"/>
              </a:solidFill>
              <a:latin typeface="Georgia" pitchFamily="18" charset="0"/>
            </a:endParaRPr>
          </a:p>
          <a:p>
            <a:pPr marL="400050" lvl="2" indent="0">
              <a:buNone/>
              <a:defRPr/>
            </a:pPr>
            <a:endParaRPr lang="en-US" altLang="en-US" dirty="0">
              <a:solidFill>
                <a:prstClr val="black"/>
              </a:solidFill>
              <a:latin typeface="Georgia" pitchFamily="18" charset="0"/>
            </a:endParaRPr>
          </a:p>
          <a:p>
            <a:pPr marL="742950" lvl="2" indent="-342900">
              <a:defRPr/>
            </a:pPr>
            <a:r>
              <a:rPr lang="en-US" altLang="en-US" dirty="0" smtClean="0">
                <a:solidFill>
                  <a:prstClr val="black"/>
                </a:solidFill>
                <a:latin typeface="Georgia" pitchFamily="18" charset="0"/>
              </a:rPr>
              <a:t>Each </a:t>
            </a:r>
            <a:r>
              <a:rPr lang="en-US" altLang="en-US" dirty="0">
                <a:solidFill>
                  <a:prstClr val="black"/>
                </a:solidFill>
                <a:latin typeface="Georgia" pitchFamily="18" charset="0"/>
              </a:rPr>
              <a:t>Award that has been approved under the previous MSPV Contract shall have a completed Appendix C for each awarded line item in order to be enrolled in the NG-MSPV.</a:t>
            </a:r>
          </a:p>
          <a:p>
            <a:pPr marL="400050" lvl="2" indent="0">
              <a:buFont typeface="Arial" charset="0"/>
              <a:buNone/>
              <a:defRPr/>
            </a:pPr>
            <a:endParaRPr lang="en-US" altLang="en-US" dirty="0" smtClean="0">
              <a:latin typeface="Georgia" pitchFamily="18" charset="0"/>
            </a:endParaRPr>
          </a:p>
          <a:p>
            <a:pPr marL="742950" lvl="2" indent="-342900">
              <a:defRPr/>
            </a:pPr>
            <a:endParaRPr lang="en-US" altLang="en-US" dirty="0" smtClean="0">
              <a:latin typeface="Georgia" pitchFamily="18" charset="0"/>
            </a:endParaRPr>
          </a:p>
        </p:txBody>
      </p:sp>
      <p:sp>
        <p:nvSpPr>
          <p:cNvPr id="2" name="Slide Number Placeholder 1"/>
          <p:cNvSpPr>
            <a:spLocks noGrp="1"/>
          </p:cNvSpPr>
          <p:nvPr>
            <p:ph type="sldNum" sz="quarter" idx="12"/>
          </p:nvPr>
        </p:nvSpPr>
        <p:spPr/>
        <p:txBody>
          <a:bodyPr/>
          <a:lstStyle/>
          <a:p>
            <a:pPr>
              <a:defRPr/>
            </a:pPr>
            <a:fld id="{FE0E462F-27E5-408C-B16A-547286FA992E}"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p:cNvSpPr txBox="1">
            <a:spLocks/>
          </p:cNvSpPr>
          <p:nvPr/>
        </p:nvSpPr>
        <p:spPr bwMode="auto">
          <a:xfrm>
            <a:off x="762000" y="2362200"/>
            <a:ext cx="7620000" cy="1362075"/>
          </a:xfrm>
          <a:prstGeom prst="rect">
            <a:avLst/>
          </a:prstGeom>
          <a:gradFill rotWithShape="1">
            <a:gsLst>
              <a:gs pos="0">
                <a:srgbClr val="9AB5E4"/>
              </a:gs>
              <a:gs pos="50000">
                <a:srgbClr val="C2D1ED"/>
              </a:gs>
              <a:gs pos="100000">
                <a:srgbClr val="E1E8F5"/>
              </a:gs>
            </a:gsLst>
            <a:lin ang="10800000" scaled="1"/>
          </a:gradFill>
          <a:ln w="19050">
            <a:solidFill>
              <a:srgbClr val="1F497D"/>
            </a:solidFill>
            <a:miter lim="800000"/>
            <a:headEnd/>
            <a:tailEnd/>
          </a:ln>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Tx/>
              <a:buNone/>
            </a:pPr>
            <a:r>
              <a:rPr lang="en-US" altLang="en-US" b="1">
                <a:latin typeface="Georgia" pitchFamily="18" charset="0"/>
              </a:rPr>
              <a:t>NG-MSPV Catalog </a:t>
            </a:r>
          </a:p>
          <a:p>
            <a:pPr algn="ctr">
              <a:buFontTx/>
              <a:buNone/>
            </a:pPr>
            <a:r>
              <a:rPr lang="en-US" altLang="en-US" b="1">
                <a:latin typeface="Georgia" pitchFamily="18" charset="0"/>
              </a:rPr>
              <a:t> Solicitation Process</a:t>
            </a:r>
            <a:endParaRPr lang="en-US" altLang="en-US" b="1">
              <a:solidFill>
                <a:srgbClr val="000000"/>
              </a:solidFill>
              <a:latin typeface="Georgia" pitchFamily="18" charset="0"/>
            </a:endParaRPr>
          </a:p>
        </p:txBody>
      </p:sp>
      <p:sp>
        <p:nvSpPr>
          <p:cNvPr id="2" name="Slide Number Placeholder 1"/>
          <p:cNvSpPr>
            <a:spLocks noGrp="1"/>
          </p:cNvSpPr>
          <p:nvPr>
            <p:ph type="sldNum" sz="quarter" idx="12"/>
          </p:nvPr>
        </p:nvSpPr>
        <p:spPr/>
        <p:txBody>
          <a:bodyPr/>
          <a:lstStyle/>
          <a:p>
            <a:pPr>
              <a:defRPr/>
            </a:pPr>
            <a:fld id="{CB413FEB-4260-492A-B919-2C78CBB596F7}"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 47"/>
          <p:cNvGrpSpPr>
            <a:grpSpLocks/>
          </p:cNvGrpSpPr>
          <p:nvPr/>
        </p:nvGrpSpPr>
        <p:grpSpPr bwMode="auto">
          <a:xfrm>
            <a:off x="228600" y="598488"/>
            <a:ext cx="4394200" cy="2870200"/>
            <a:chOff x="228600" y="448666"/>
            <a:chExt cx="4394296" cy="2153412"/>
          </a:xfrm>
        </p:grpSpPr>
        <p:sp>
          <p:nvSpPr>
            <p:cNvPr id="49" name="Pentagon 28"/>
            <p:cNvSpPr/>
            <p:nvPr/>
          </p:nvSpPr>
          <p:spPr>
            <a:xfrm>
              <a:off x="228600" y="448666"/>
              <a:ext cx="4394296" cy="2153412"/>
            </a:xfrm>
            <a:custGeom>
              <a:avLst/>
              <a:gdLst/>
              <a:ahLst/>
              <a:cxnLst/>
              <a:rect l="l" t="t" r="r" b="b"/>
              <a:pathLst>
                <a:path w="4394296" h="2153412">
                  <a:moveTo>
                    <a:pt x="3192434" y="0"/>
                  </a:moveTo>
                  <a:cubicBezTo>
                    <a:pt x="3365170" y="0"/>
                    <a:pt x="3505200" y="137073"/>
                    <a:pt x="3505200" y="306161"/>
                  </a:cubicBezTo>
                  <a:lnTo>
                    <a:pt x="3500216" y="354556"/>
                  </a:lnTo>
                  <a:lnTo>
                    <a:pt x="4394296" y="1884253"/>
                  </a:lnTo>
                  <a:lnTo>
                    <a:pt x="3933786" y="2153412"/>
                  </a:lnTo>
                  <a:lnTo>
                    <a:pt x="3009983" y="572860"/>
                  </a:lnTo>
                  <a:lnTo>
                    <a:pt x="0" y="572860"/>
                  </a:lnTo>
                  <a:lnTo>
                    <a:pt x="0" y="39460"/>
                  </a:lnTo>
                  <a:lnTo>
                    <a:pt x="3041706" y="39460"/>
                  </a:lnTo>
                  <a:cubicBezTo>
                    <a:pt x="3085886" y="13860"/>
                    <a:pt x="3137507" y="0"/>
                    <a:pt x="3192434" y="0"/>
                  </a:cubicBezTo>
                  <a:close/>
                </a:path>
              </a:pathLst>
            </a:custGeom>
            <a:solidFill>
              <a:schemeClr val="accent4">
                <a:lumMod val="75000"/>
              </a:schemeClr>
            </a:solidFill>
            <a:ln>
              <a:solidFill>
                <a:schemeClr val="bg1">
                  <a:lumMod val="95000"/>
                </a:schemeClr>
              </a:solidFill>
            </a:ln>
            <a:effectLst/>
            <a:scene3d>
              <a:camera prst="orthographicFront"/>
              <a:lightRig rig="contrasting" dir="t"/>
            </a:scene3d>
            <a:sp3d prstMaterial="softEdge">
              <a:bevelT w="120650" prst="artDeco"/>
            </a:sp3d>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en-US" sz="1400" dirty="0">
                <a:solidFill>
                  <a:prstClr val="white"/>
                </a:solidFill>
              </a:endParaRPr>
            </a:p>
          </p:txBody>
        </p:sp>
        <p:sp>
          <p:nvSpPr>
            <p:cNvPr id="50" name="TextBox 49"/>
            <p:cNvSpPr txBox="1"/>
            <p:nvPr/>
          </p:nvSpPr>
          <p:spPr>
            <a:xfrm>
              <a:off x="228600" y="514173"/>
              <a:ext cx="3429075" cy="457362"/>
            </a:xfrm>
            <a:prstGeom prst="rect">
              <a:avLst/>
            </a:prstGeom>
            <a:noFill/>
          </p:spPr>
          <p:txBody>
            <a:bodyPr anchor="ctr">
              <a:normAutofit lnSpcReduction="10000"/>
            </a:bodyPr>
            <a:lstStyle/>
            <a:p>
              <a:pPr>
                <a:defRPr/>
              </a:pPr>
              <a:r>
                <a:rPr lang="en-US" dirty="0">
                  <a:solidFill>
                    <a:prstClr val="white">
                      <a:lumMod val="95000"/>
                    </a:prstClr>
                  </a:solidFill>
                </a:rPr>
                <a:t>Technical (Product Literature review)</a:t>
              </a:r>
            </a:p>
          </p:txBody>
        </p:sp>
      </p:grpSp>
      <p:grpSp>
        <p:nvGrpSpPr>
          <p:cNvPr id="44" name="Group 43"/>
          <p:cNvGrpSpPr>
            <a:grpSpLocks/>
          </p:cNvGrpSpPr>
          <p:nvPr/>
        </p:nvGrpSpPr>
        <p:grpSpPr bwMode="auto">
          <a:xfrm>
            <a:off x="228600" y="2952750"/>
            <a:ext cx="4422775" cy="3022600"/>
            <a:chOff x="228600" y="2214763"/>
            <a:chExt cx="4423310" cy="2266255"/>
          </a:xfrm>
        </p:grpSpPr>
        <p:sp>
          <p:nvSpPr>
            <p:cNvPr id="46" name="Pentagon 51"/>
            <p:cNvSpPr/>
            <p:nvPr/>
          </p:nvSpPr>
          <p:spPr>
            <a:xfrm flipV="1">
              <a:off x="228600" y="2214763"/>
              <a:ext cx="4423310" cy="2266255"/>
            </a:xfrm>
            <a:custGeom>
              <a:avLst/>
              <a:gdLst/>
              <a:ahLst/>
              <a:cxnLst/>
              <a:rect l="l" t="t" r="r" b="b"/>
              <a:pathLst>
                <a:path w="4423310" h="2266255">
                  <a:moveTo>
                    <a:pt x="3962800" y="2266255"/>
                  </a:moveTo>
                  <a:lnTo>
                    <a:pt x="4423310" y="1997096"/>
                  </a:lnTo>
                  <a:lnTo>
                    <a:pt x="3493492" y="406252"/>
                  </a:lnTo>
                  <a:cubicBezTo>
                    <a:pt x="3501557" y="379993"/>
                    <a:pt x="3505200" y="352074"/>
                    <a:pt x="3505200" y="323274"/>
                  </a:cubicBezTo>
                  <a:cubicBezTo>
                    <a:pt x="3505200" y="144735"/>
                    <a:pt x="3365170" y="0"/>
                    <a:pt x="3192434" y="0"/>
                  </a:cubicBezTo>
                  <a:cubicBezTo>
                    <a:pt x="3137482" y="0"/>
                    <a:pt x="3085840" y="14648"/>
                    <a:pt x="3041706" y="41666"/>
                  </a:cubicBezTo>
                  <a:lnTo>
                    <a:pt x="0" y="41666"/>
                  </a:lnTo>
                  <a:lnTo>
                    <a:pt x="0" y="604880"/>
                  </a:lnTo>
                  <a:lnTo>
                    <a:pt x="2991758" y="604880"/>
                  </a:lnTo>
                  <a:close/>
                </a:path>
              </a:pathLst>
            </a:custGeom>
            <a:solidFill>
              <a:schemeClr val="accent1">
                <a:lumMod val="75000"/>
              </a:schemeClr>
            </a:solidFill>
            <a:ln>
              <a:solidFill>
                <a:schemeClr val="bg1">
                  <a:lumMod val="95000"/>
                </a:schemeClr>
              </a:solidFill>
            </a:ln>
            <a:effectLst>
              <a:outerShdw blurRad="114300" dir="5400000" sx="90000" sy="-19000" rotWithShape="0">
                <a:prstClr val="black">
                  <a:alpha val="18000"/>
                </a:prstClr>
              </a:outerShdw>
            </a:effectLst>
            <a:scene3d>
              <a:camera prst="orthographicFront"/>
              <a:lightRig rig="contrasting" dir="t"/>
            </a:scene3d>
            <a:sp3d prstMaterial="softEdge">
              <a:bevelT w="120650" prst="artDeco"/>
            </a:sp3d>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en-US" sz="1400" dirty="0">
                <a:solidFill>
                  <a:prstClr val="white"/>
                </a:solidFill>
              </a:endParaRPr>
            </a:p>
          </p:txBody>
        </p:sp>
        <p:sp>
          <p:nvSpPr>
            <p:cNvPr id="40993" name="TextBox 46"/>
            <p:cNvSpPr txBox="1">
              <a:spLocks noChangeArrowheads="1"/>
            </p:cNvSpPr>
            <p:nvPr/>
          </p:nvSpPr>
          <p:spPr bwMode="auto">
            <a:xfrm>
              <a:off x="241302" y="3931118"/>
              <a:ext cx="3429415" cy="457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solidFill>
                    <a:srgbClr val="F2F2F2"/>
                  </a:solidFill>
                  <a:latin typeface="Arial" charset="0"/>
                </a:rPr>
                <a:t>Appendix C</a:t>
              </a:r>
            </a:p>
          </p:txBody>
        </p:sp>
      </p:grpSp>
      <p:grpSp>
        <p:nvGrpSpPr>
          <p:cNvPr id="13" name="Group 12"/>
          <p:cNvGrpSpPr>
            <a:grpSpLocks/>
          </p:cNvGrpSpPr>
          <p:nvPr/>
        </p:nvGrpSpPr>
        <p:grpSpPr bwMode="auto">
          <a:xfrm>
            <a:off x="228600" y="2954338"/>
            <a:ext cx="3851275" cy="1897062"/>
            <a:chOff x="228600" y="2216109"/>
            <a:chExt cx="3851796" cy="1422441"/>
          </a:xfrm>
        </p:grpSpPr>
        <p:sp>
          <p:nvSpPr>
            <p:cNvPr id="54" name="Pentagon 53"/>
            <p:cNvSpPr/>
            <p:nvPr/>
          </p:nvSpPr>
          <p:spPr>
            <a:xfrm flipV="1">
              <a:off x="228600" y="2216109"/>
              <a:ext cx="3851796" cy="1422441"/>
            </a:xfrm>
            <a:custGeom>
              <a:avLst/>
              <a:gdLst>
                <a:gd name="connsiteX0" fmla="*/ 3508331 w 3851796"/>
                <a:gd name="connsiteY0" fmla="*/ 1422441 h 1422441"/>
                <a:gd name="connsiteX1" fmla="*/ 3851796 w 3851796"/>
                <a:gd name="connsiteY1" fmla="*/ 948457 h 1422441"/>
                <a:gd name="connsiteX2" fmla="*/ 3502128 w 3851796"/>
                <a:gd name="connsiteY2" fmla="*/ 354775 h 1422441"/>
                <a:gd name="connsiteX3" fmla="*/ 3505200 w 3851796"/>
                <a:gd name="connsiteY3" fmla="*/ 323274 h 1422441"/>
                <a:gd name="connsiteX4" fmla="*/ 3192434 w 3851796"/>
                <a:gd name="connsiteY4" fmla="*/ 0 h 1422441"/>
                <a:gd name="connsiteX5" fmla="*/ 3041704 w 3851796"/>
                <a:gd name="connsiteY5" fmla="*/ 41667 h 1422441"/>
                <a:gd name="connsiteX6" fmla="*/ 0 w 3851796"/>
                <a:gd name="connsiteY6" fmla="*/ 41667 h 1422441"/>
                <a:gd name="connsiteX7" fmla="*/ 0 w 3851796"/>
                <a:gd name="connsiteY7" fmla="*/ 604881 h 1422441"/>
                <a:gd name="connsiteX8" fmla="*/ 3030482 w 3851796"/>
                <a:gd name="connsiteY8" fmla="*/ 604881 h 1422441"/>
                <a:gd name="connsiteX9" fmla="*/ 3508331 w 3851796"/>
                <a:gd name="connsiteY9" fmla="*/ 1422441 h 1422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51796" h="1422441">
                  <a:moveTo>
                    <a:pt x="3508331" y="1422441"/>
                  </a:moveTo>
                  <a:lnTo>
                    <a:pt x="3851796" y="948457"/>
                  </a:lnTo>
                  <a:cubicBezTo>
                    <a:pt x="3696225" y="682288"/>
                    <a:pt x="3657699" y="620944"/>
                    <a:pt x="3502128" y="354775"/>
                  </a:cubicBezTo>
                  <a:cubicBezTo>
                    <a:pt x="3504699" y="344511"/>
                    <a:pt x="3505200" y="333953"/>
                    <a:pt x="3505200" y="323274"/>
                  </a:cubicBezTo>
                  <a:cubicBezTo>
                    <a:pt x="3505200" y="144735"/>
                    <a:pt x="3365170" y="0"/>
                    <a:pt x="3192434" y="0"/>
                  </a:cubicBezTo>
                  <a:cubicBezTo>
                    <a:pt x="3137482" y="0"/>
                    <a:pt x="3085839" y="14648"/>
                    <a:pt x="3041704" y="41667"/>
                  </a:cubicBezTo>
                  <a:lnTo>
                    <a:pt x="0" y="41667"/>
                  </a:lnTo>
                  <a:lnTo>
                    <a:pt x="0" y="604881"/>
                  </a:lnTo>
                  <a:lnTo>
                    <a:pt x="3030482" y="604881"/>
                  </a:lnTo>
                  <a:lnTo>
                    <a:pt x="3508331" y="1422441"/>
                  </a:lnTo>
                  <a:close/>
                </a:path>
              </a:pathLst>
            </a:custGeom>
            <a:solidFill>
              <a:schemeClr val="accent3">
                <a:lumMod val="75000"/>
              </a:schemeClr>
            </a:solidFill>
            <a:ln>
              <a:solidFill>
                <a:schemeClr val="bg1">
                  <a:lumMod val="95000"/>
                </a:schemeClr>
              </a:solidFill>
            </a:ln>
            <a:effectLst>
              <a:outerShdw blurRad="114300" dir="5400000" sx="90000" sy="-19000" rotWithShape="0">
                <a:prstClr val="black">
                  <a:alpha val="18000"/>
                </a:prstClr>
              </a:outerShdw>
            </a:effectLst>
            <a:scene3d>
              <a:camera prst="orthographicFront"/>
              <a:lightRig rig="contrasting" dir="t"/>
            </a:scene3d>
            <a:sp3d prstMaterial="softEdge">
              <a:bevelT w="120650" prst="artDeco"/>
            </a:sp3d>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en-US" sz="1400" dirty="0">
                <a:solidFill>
                  <a:prstClr val="white"/>
                </a:solidFill>
              </a:endParaRPr>
            </a:p>
          </p:txBody>
        </p:sp>
        <p:sp>
          <p:nvSpPr>
            <p:cNvPr id="60" name="TextBox 59"/>
            <p:cNvSpPr txBox="1"/>
            <p:nvPr/>
          </p:nvSpPr>
          <p:spPr>
            <a:xfrm>
              <a:off x="228600" y="3082667"/>
              <a:ext cx="3429464" cy="458276"/>
            </a:xfrm>
            <a:prstGeom prst="rect">
              <a:avLst/>
            </a:prstGeom>
            <a:noFill/>
          </p:spPr>
          <p:txBody>
            <a:bodyPr anchor="ctr">
              <a:normAutofit lnSpcReduction="10000"/>
            </a:bodyPr>
            <a:lstStyle/>
            <a:p>
              <a:pPr>
                <a:defRPr/>
              </a:pPr>
              <a:r>
                <a:rPr lang="en-US" dirty="0">
                  <a:solidFill>
                    <a:prstClr val="white">
                      <a:lumMod val="95000"/>
                    </a:prstClr>
                  </a:solidFill>
                </a:rPr>
                <a:t>Solicitation, Offer, &amp; Award Documents</a:t>
              </a:r>
            </a:p>
          </p:txBody>
        </p:sp>
      </p:grpSp>
      <p:grpSp>
        <p:nvGrpSpPr>
          <p:cNvPr id="12" name="Group 11"/>
          <p:cNvGrpSpPr>
            <a:grpSpLocks/>
          </p:cNvGrpSpPr>
          <p:nvPr/>
        </p:nvGrpSpPr>
        <p:grpSpPr bwMode="auto">
          <a:xfrm>
            <a:off x="220663" y="1751013"/>
            <a:ext cx="3938587" cy="1824037"/>
            <a:chOff x="221285" y="1313090"/>
            <a:chExt cx="3938148" cy="1368121"/>
          </a:xfrm>
        </p:grpSpPr>
        <p:sp>
          <p:nvSpPr>
            <p:cNvPr id="45" name="Pentagon 44"/>
            <p:cNvSpPr/>
            <p:nvPr/>
          </p:nvSpPr>
          <p:spPr>
            <a:xfrm>
              <a:off x="228600" y="1313090"/>
              <a:ext cx="3930833" cy="1368121"/>
            </a:xfrm>
            <a:custGeom>
              <a:avLst/>
              <a:gdLst/>
              <a:ahLst/>
              <a:cxnLst/>
              <a:rect l="l" t="t" r="r" b="b"/>
              <a:pathLst>
                <a:path w="3930833" h="1368121">
                  <a:moveTo>
                    <a:pt x="3192434" y="0"/>
                  </a:moveTo>
                  <a:cubicBezTo>
                    <a:pt x="3365170" y="0"/>
                    <a:pt x="3505200" y="137073"/>
                    <a:pt x="3505200" y="306161"/>
                  </a:cubicBezTo>
                  <a:lnTo>
                    <a:pt x="3499546" y="361065"/>
                  </a:lnTo>
                  <a:lnTo>
                    <a:pt x="3930833" y="1098962"/>
                  </a:lnTo>
                  <a:lnTo>
                    <a:pt x="3470323" y="1368121"/>
                  </a:lnTo>
                  <a:lnTo>
                    <a:pt x="3005508" y="572860"/>
                  </a:lnTo>
                  <a:lnTo>
                    <a:pt x="0" y="572860"/>
                  </a:lnTo>
                  <a:lnTo>
                    <a:pt x="0" y="39460"/>
                  </a:lnTo>
                  <a:lnTo>
                    <a:pt x="3041706" y="39460"/>
                  </a:lnTo>
                  <a:cubicBezTo>
                    <a:pt x="3085886" y="13860"/>
                    <a:pt x="3137507" y="0"/>
                    <a:pt x="3192434" y="0"/>
                  </a:cubicBezTo>
                  <a:close/>
                </a:path>
              </a:pathLst>
            </a:custGeom>
            <a:solidFill>
              <a:schemeClr val="accent2">
                <a:lumMod val="75000"/>
              </a:schemeClr>
            </a:solidFill>
            <a:ln>
              <a:solidFill>
                <a:schemeClr val="bg1">
                  <a:lumMod val="95000"/>
                </a:schemeClr>
              </a:solidFill>
            </a:ln>
            <a:effectLst/>
            <a:scene3d>
              <a:camera prst="orthographicFront"/>
              <a:lightRig rig="contrasting" dir="t"/>
            </a:scene3d>
            <a:sp3d prstMaterial="softEdge">
              <a:bevelT w="120650" prst="artDeco"/>
            </a:sp3d>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en-US" sz="1400" dirty="0">
                <a:solidFill>
                  <a:prstClr val="white"/>
                </a:solidFill>
              </a:endParaRPr>
            </a:p>
          </p:txBody>
        </p:sp>
        <p:sp>
          <p:nvSpPr>
            <p:cNvPr id="58" name="TextBox 57"/>
            <p:cNvSpPr txBox="1"/>
            <p:nvPr/>
          </p:nvSpPr>
          <p:spPr>
            <a:xfrm>
              <a:off x="221285" y="1391677"/>
              <a:ext cx="3428618" cy="457231"/>
            </a:xfrm>
            <a:prstGeom prst="rect">
              <a:avLst/>
            </a:prstGeom>
            <a:noFill/>
          </p:spPr>
          <p:txBody>
            <a:bodyPr anchor="ctr">
              <a:normAutofit lnSpcReduction="10000"/>
            </a:bodyPr>
            <a:lstStyle/>
            <a:p>
              <a:pPr>
                <a:defRPr/>
              </a:pPr>
              <a:r>
                <a:rPr lang="en-US" dirty="0">
                  <a:solidFill>
                    <a:prstClr val="white">
                      <a:lumMod val="95000"/>
                    </a:prstClr>
                  </a:solidFill>
                </a:rPr>
                <a:t>Price (Attachment D, Pricing Schedule) </a:t>
              </a:r>
            </a:p>
          </p:txBody>
        </p:sp>
      </p:grpSp>
      <p:sp>
        <p:nvSpPr>
          <p:cNvPr id="56" name="Pentagon 55"/>
          <p:cNvSpPr/>
          <p:nvPr/>
        </p:nvSpPr>
        <p:spPr>
          <a:xfrm>
            <a:off x="5486400" y="2921000"/>
            <a:ext cx="3352800" cy="711200"/>
          </a:xfrm>
          <a:prstGeom prst="homePlate">
            <a:avLst/>
          </a:prstGeom>
          <a:solidFill>
            <a:schemeClr val="tx1">
              <a:lumMod val="65000"/>
              <a:lumOff val="35000"/>
            </a:schemeClr>
          </a:solidFill>
          <a:ln>
            <a:solidFill>
              <a:schemeClr val="bg1">
                <a:lumMod val="95000"/>
              </a:schemeClr>
            </a:solidFill>
          </a:ln>
          <a:effectLst>
            <a:outerShdw blurRad="114300" dir="5400000" sx="90000" sy="-19000" rotWithShape="0">
              <a:prstClr val="black">
                <a:alpha val="18000"/>
              </a:prstClr>
            </a:outerShdw>
          </a:effectLst>
          <a:scene3d>
            <a:camera prst="orthographicFront"/>
            <a:lightRig rig="contrasting" dir="t"/>
          </a:scene3d>
          <a:sp3d prstMaterial="softEdge">
            <a:bevelT w="120650" prst="artDeco"/>
          </a:sp3d>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en-US" sz="1400" dirty="0">
                <a:solidFill>
                  <a:prstClr val="white"/>
                </a:solidFill>
              </a:rPr>
              <a:t>A Complete Offer</a:t>
            </a:r>
          </a:p>
        </p:txBody>
      </p:sp>
      <p:sp>
        <p:nvSpPr>
          <p:cNvPr id="2" name="Rounded Rectangle 1"/>
          <p:cNvSpPr/>
          <p:nvPr/>
        </p:nvSpPr>
        <p:spPr>
          <a:xfrm rot="3924310">
            <a:off x="3084512" y="3055938"/>
            <a:ext cx="1425575" cy="488950"/>
          </a:xfrm>
          <a:prstGeom prst="roundRect">
            <a:avLst>
              <a:gd name="adj" fmla="val 46534"/>
            </a:avLst>
          </a:prstGeom>
          <a:solidFill>
            <a:schemeClr val="accent3">
              <a:lumMod val="75000"/>
            </a:schemeClr>
          </a:solidFill>
          <a:ln>
            <a:solidFill>
              <a:schemeClr val="bg1">
                <a:lumMod val="95000"/>
              </a:schemeClr>
            </a:solidFill>
          </a:ln>
          <a:effectLst>
            <a:outerShdw blurRad="1524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algn="ctr">
              <a:defRPr/>
            </a:pPr>
            <a:endParaRPr lang="en-US">
              <a:solidFill>
                <a:srgbClr val="C0504D">
                  <a:lumMod val="75000"/>
                </a:srgbClr>
              </a:solidFill>
            </a:endParaRPr>
          </a:p>
        </p:txBody>
      </p:sp>
      <p:sp>
        <p:nvSpPr>
          <p:cNvPr id="37" name="Rounded Rectangle 36"/>
          <p:cNvSpPr/>
          <p:nvPr/>
        </p:nvSpPr>
        <p:spPr>
          <a:xfrm rot="3924310">
            <a:off x="4152107" y="3032919"/>
            <a:ext cx="1427162" cy="488950"/>
          </a:xfrm>
          <a:prstGeom prst="roundRect">
            <a:avLst>
              <a:gd name="adj" fmla="val 46534"/>
            </a:avLst>
          </a:prstGeom>
          <a:solidFill>
            <a:schemeClr val="accent1">
              <a:lumMod val="75000"/>
            </a:schemeClr>
          </a:solidFill>
          <a:ln>
            <a:solidFill>
              <a:schemeClr val="bg1">
                <a:lumMod val="95000"/>
              </a:schemeClr>
            </a:solidFill>
          </a:ln>
          <a:effectLst>
            <a:outerShdw blurRad="1524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algn="ctr">
              <a:defRPr/>
            </a:pPr>
            <a:endParaRPr lang="en-US">
              <a:solidFill>
                <a:srgbClr val="4F81BD">
                  <a:lumMod val="75000"/>
                </a:srgbClr>
              </a:solidFill>
            </a:endParaRPr>
          </a:p>
        </p:txBody>
      </p:sp>
      <p:sp>
        <p:nvSpPr>
          <p:cNvPr id="40" name="TextBox 39"/>
          <p:cNvSpPr txBox="1">
            <a:spLocks noChangeArrowheads="1"/>
          </p:cNvSpPr>
          <p:nvPr/>
        </p:nvSpPr>
        <p:spPr bwMode="auto">
          <a:xfrm>
            <a:off x="6797675" y="2322513"/>
            <a:ext cx="1331913"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solidFill>
                  <a:srgbClr val="4F81BD"/>
                </a:solidFill>
                <a:latin typeface="Arial" charset="0"/>
              </a:rPr>
              <a:t>Volume III</a:t>
            </a:r>
          </a:p>
        </p:txBody>
      </p:sp>
      <p:sp>
        <p:nvSpPr>
          <p:cNvPr id="41" name="TextBox 40"/>
          <p:cNvSpPr txBox="1">
            <a:spLocks noChangeArrowheads="1"/>
          </p:cNvSpPr>
          <p:nvPr/>
        </p:nvSpPr>
        <p:spPr bwMode="auto">
          <a:xfrm>
            <a:off x="6335713" y="1295400"/>
            <a:ext cx="11557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solidFill>
                  <a:srgbClr val="4F81BD"/>
                </a:solidFill>
                <a:latin typeface="Arial" charset="0"/>
              </a:rPr>
              <a:t>Volume II</a:t>
            </a:r>
          </a:p>
        </p:txBody>
      </p:sp>
      <p:sp>
        <p:nvSpPr>
          <p:cNvPr id="43" name="TextBox 42"/>
          <p:cNvSpPr txBox="1">
            <a:spLocks noChangeArrowheads="1"/>
          </p:cNvSpPr>
          <p:nvPr/>
        </p:nvSpPr>
        <p:spPr bwMode="auto">
          <a:xfrm>
            <a:off x="4964113" y="381000"/>
            <a:ext cx="2743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solidFill>
                  <a:srgbClr val="4F81BD"/>
                </a:solidFill>
                <a:latin typeface="Arial" charset="0"/>
              </a:rPr>
              <a:t>Volume I </a:t>
            </a:r>
          </a:p>
        </p:txBody>
      </p:sp>
      <p:sp>
        <p:nvSpPr>
          <p:cNvPr id="51" name="Rounded Rectangle 50"/>
          <p:cNvSpPr/>
          <p:nvPr/>
        </p:nvSpPr>
        <p:spPr>
          <a:xfrm rot="3924310">
            <a:off x="4698206" y="3050382"/>
            <a:ext cx="1427163" cy="488950"/>
          </a:xfrm>
          <a:prstGeom prst="roundRect">
            <a:avLst>
              <a:gd name="adj" fmla="val 46534"/>
            </a:avLst>
          </a:prstGeom>
          <a:solidFill>
            <a:schemeClr val="accent4">
              <a:lumMod val="75000"/>
            </a:schemeClr>
          </a:solidFill>
          <a:ln>
            <a:solidFill>
              <a:schemeClr val="bg1">
                <a:lumMod val="95000"/>
              </a:schemeClr>
            </a:solidFill>
          </a:ln>
          <a:effectLst>
            <a:outerShdw blurRad="1524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algn="ctr">
              <a:defRPr/>
            </a:pPr>
            <a:endParaRPr lang="en-US">
              <a:solidFill>
                <a:prstClr val="white"/>
              </a:solidFill>
            </a:endParaRPr>
          </a:p>
        </p:txBody>
      </p:sp>
      <p:sp>
        <p:nvSpPr>
          <p:cNvPr id="55" name="TextBox 54"/>
          <p:cNvSpPr txBox="1">
            <a:spLocks noChangeArrowheads="1"/>
          </p:cNvSpPr>
          <p:nvPr/>
        </p:nvSpPr>
        <p:spPr bwMode="auto">
          <a:xfrm>
            <a:off x="5930900" y="4840288"/>
            <a:ext cx="264477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solidFill>
                  <a:srgbClr val="4F81BD"/>
                </a:solidFill>
                <a:latin typeface="Arial" charset="0"/>
              </a:rPr>
              <a:t>NG-MSPV Requirement</a:t>
            </a:r>
          </a:p>
        </p:txBody>
      </p:sp>
      <p:cxnSp>
        <p:nvCxnSpPr>
          <p:cNvPr id="57" name="Elbow Connector 56"/>
          <p:cNvCxnSpPr/>
          <p:nvPr/>
        </p:nvCxnSpPr>
        <p:spPr>
          <a:xfrm>
            <a:off x="4200525" y="4110038"/>
            <a:ext cx="1730375" cy="1131887"/>
          </a:xfrm>
          <a:prstGeom prst="bentConnector3">
            <a:avLst>
              <a:gd name="adj1" fmla="val 50000"/>
            </a:avLst>
          </a:prstGeom>
          <a:ln/>
        </p:spPr>
        <p:style>
          <a:lnRef idx="1">
            <a:schemeClr val="dk1"/>
          </a:lnRef>
          <a:fillRef idx="0">
            <a:schemeClr val="dk1"/>
          </a:fillRef>
          <a:effectRef idx="0">
            <a:schemeClr val="dk1"/>
          </a:effectRef>
          <a:fontRef idx="minor">
            <a:schemeClr val="tx1"/>
          </a:fontRef>
        </p:style>
      </p:cxnSp>
      <p:pic>
        <p:nvPicPr>
          <p:cNvPr id="80" name="Picture 7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85138" y="1957388"/>
            <a:ext cx="703262"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Rounded Rectangle 35"/>
          <p:cNvSpPr/>
          <p:nvPr/>
        </p:nvSpPr>
        <p:spPr>
          <a:xfrm rot="3924310">
            <a:off x="3611562" y="3024188"/>
            <a:ext cx="1425575" cy="488950"/>
          </a:xfrm>
          <a:prstGeom prst="roundRect">
            <a:avLst>
              <a:gd name="adj" fmla="val 46534"/>
            </a:avLst>
          </a:prstGeom>
          <a:solidFill>
            <a:schemeClr val="accent2">
              <a:lumMod val="75000"/>
            </a:schemeClr>
          </a:solidFill>
          <a:ln>
            <a:solidFill>
              <a:schemeClr val="bg1">
                <a:lumMod val="95000"/>
              </a:schemeClr>
            </a:solidFill>
          </a:ln>
          <a:effectLst>
            <a:outerShdw blurRad="1524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algn="ctr">
              <a:defRPr/>
            </a:pPr>
            <a:endParaRPr lang="en-US">
              <a:solidFill>
                <a:prstClr val="white"/>
              </a:solidFill>
            </a:endParaRPr>
          </a:p>
        </p:txBody>
      </p:sp>
      <p:cxnSp>
        <p:nvCxnSpPr>
          <p:cNvPr id="27" name="Elbow Connector 26"/>
          <p:cNvCxnSpPr/>
          <p:nvPr/>
        </p:nvCxnSpPr>
        <p:spPr>
          <a:xfrm flipV="1">
            <a:off x="3522663" y="1254125"/>
            <a:ext cx="2740025" cy="1296988"/>
          </a:xfrm>
          <a:prstGeom prst="bentConnector3">
            <a:avLst>
              <a:gd name="adj1" fmla="val 50000"/>
            </a:avLst>
          </a:prstGeom>
          <a:ln/>
        </p:spPr>
        <p:style>
          <a:lnRef idx="1">
            <a:schemeClr val="dk1"/>
          </a:lnRef>
          <a:fillRef idx="0">
            <a:schemeClr val="dk1"/>
          </a:fillRef>
          <a:effectRef idx="0">
            <a:schemeClr val="dk1"/>
          </a:effectRef>
          <a:fontRef idx="minor">
            <a:schemeClr val="tx1"/>
          </a:fontRef>
        </p:style>
      </p:cxnSp>
      <p:cxnSp>
        <p:nvCxnSpPr>
          <p:cNvPr id="33" name="Elbow Connector 32"/>
          <p:cNvCxnSpPr/>
          <p:nvPr/>
        </p:nvCxnSpPr>
        <p:spPr>
          <a:xfrm flipV="1">
            <a:off x="2978150" y="803275"/>
            <a:ext cx="1985963" cy="304800"/>
          </a:xfrm>
          <a:prstGeom prst="bentConnector3">
            <a:avLst>
              <a:gd name="adj1" fmla="val 50000"/>
            </a:avLst>
          </a:prstGeom>
          <a:ln/>
        </p:spPr>
        <p:style>
          <a:lnRef idx="1">
            <a:schemeClr val="dk1"/>
          </a:lnRef>
          <a:fillRef idx="0">
            <a:schemeClr val="dk1"/>
          </a:fillRef>
          <a:effectRef idx="0">
            <a:schemeClr val="dk1"/>
          </a:effectRef>
          <a:fontRef idx="minor">
            <a:schemeClr val="tx1"/>
          </a:fontRef>
        </p:style>
      </p:cxnSp>
      <p:cxnSp>
        <p:nvCxnSpPr>
          <p:cNvPr id="4" name="Elbow Connector 3"/>
          <p:cNvCxnSpPr>
            <a:endCxn id="40" idx="1"/>
          </p:cNvCxnSpPr>
          <p:nvPr/>
        </p:nvCxnSpPr>
        <p:spPr>
          <a:xfrm flipV="1">
            <a:off x="3805238" y="2527300"/>
            <a:ext cx="2992437" cy="617538"/>
          </a:xfrm>
          <a:prstGeom prst="bentConnector3">
            <a:avLst>
              <a:gd name="adj1" fmla="val 50000"/>
            </a:avLst>
          </a:prstGeom>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par>
                                <p:cTn id="8" presetID="1" presetClass="entr" presetSubtype="0" fill="hold" grpId="0" nodeType="withEffect">
                                  <p:stCondLst>
                                    <p:cond delay="400"/>
                                  </p:stCondLst>
                                  <p:childTnLst>
                                    <p:set>
                                      <p:cBhvr>
                                        <p:cTn id="9" dur="1" fill="hold">
                                          <p:stCondLst>
                                            <p:cond delay="0"/>
                                          </p:stCondLst>
                                        </p:cTn>
                                        <p:tgtEl>
                                          <p:spTgt spid="2"/>
                                        </p:tgtEl>
                                        <p:attrNameLst>
                                          <p:attrName>style.visibility</p:attrName>
                                        </p:attrNameLst>
                                      </p:cBhvr>
                                      <p:to>
                                        <p:strVal val="visible"/>
                                      </p:to>
                                    </p:set>
                                  </p:childTnLst>
                                </p:cTn>
                              </p:par>
                            </p:childTnLst>
                          </p:cTn>
                        </p:par>
                        <p:par>
                          <p:cTn id="10" fill="hold" nodeType="afterGroup">
                            <p:stCondLst>
                              <p:cond delay="400"/>
                            </p:stCondLst>
                            <p:childTnLst>
                              <p:par>
                                <p:cTn id="11" presetID="10" presetClass="entr" presetSubtype="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par>
                          <p:cTn id="14" fill="hold" nodeType="afterGroup">
                            <p:stCondLst>
                              <p:cond delay="900"/>
                            </p:stCondLst>
                            <p:childTnLst>
                              <p:par>
                                <p:cTn id="15" presetID="10" presetClass="entr" presetSubtype="0" fill="hold" grpId="0" nodeType="after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par>
                                <p:cTn id="23" presetID="1" presetClass="entr" presetSubtype="0" fill="hold" grpId="0" nodeType="withEffect">
                                  <p:stCondLst>
                                    <p:cond delay="400"/>
                                  </p:stCondLst>
                                  <p:childTnLst>
                                    <p:set>
                                      <p:cBhvr>
                                        <p:cTn id="24" dur="1" fill="hold">
                                          <p:stCondLst>
                                            <p:cond delay="0"/>
                                          </p:stCondLst>
                                        </p:cTn>
                                        <p:tgtEl>
                                          <p:spTgt spid="36"/>
                                        </p:tgtEl>
                                        <p:attrNameLst>
                                          <p:attrName>style.visibility</p:attrName>
                                        </p:attrNameLst>
                                      </p:cBhvr>
                                      <p:to>
                                        <p:strVal val="visible"/>
                                      </p:to>
                                    </p:set>
                                  </p:childTnLst>
                                </p:cTn>
                              </p:par>
                            </p:childTnLst>
                          </p:cTn>
                        </p:par>
                        <p:par>
                          <p:cTn id="25" fill="hold" nodeType="afterGroup">
                            <p:stCondLst>
                              <p:cond delay="500"/>
                            </p:stCondLst>
                            <p:childTnLst>
                              <p:par>
                                <p:cTn id="26" presetID="10" presetClass="entr" presetSubtype="0" fill="hold" nodeType="after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fade">
                                      <p:cBhvr>
                                        <p:cTn id="28" dur="500"/>
                                        <p:tgtEl>
                                          <p:spTgt spid="27"/>
                                        </p:tgtEl>
                                      </p:cBhvr>
                                    </p:animEffect>
                                  </p:childTnLst>
                                </p:cTn>
                              </p:par>
                            </p:childTnLst>
                          </p:cTn>
                        </p:par>
                        <p:par>
                          <p:cTn id="29" fill="hold" nodeType="afterGroup">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500"/>
                                        <p:tgtEl>
                                          <p:spTgt spid="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wipe(left)">
                                      <p:cBhvr>
                                        <p:cTn id="37" dur="500"/>
                                        <p:tgtEl>
                                          <p:spTgt spid="44"/>
                                        </p:tgtEl>
                                      </p:cBhvr>
                                    </p:animEffect>
                                  </p:childTnLst>
                                </p:cTn>
                              </p:par>
                              <p:par>
                                <p:cTn id="38" presetID="1" presetClass="entr" presetSubtype="0" fill="hold" grpId="0" nodeType="withEffect">
                                  <p:stCondLst>
                                    <p:cond delay="400"/>
                                  </p:stCondLst>
                                  <p:childTnLst>
                                    <p:set>
                                      <p:cBhvr>
                                        <p:cTn id="39" dur="1" fill="hold">
                                          <p:stCondLst>
                                            <p:cond delay="0"/>
                                          </p:stCondLst>
                                        </p:cTn>
                                        <p:tgtEl>
                                          <p:spTgt spid="37"/>
                                        </p:tgtEl>
                                        <p:attrNameLst>
                                          <p:attrName>style.visibility</p:attrName>
                                        </p:attrNameLst>
                                      </p:cBhvr>
                                      <p:to>
                                        <p:strVal val="visible"/>
                                      </p:to>
                                    </p:set>
                                  </p:childTnLst>
                                </p:cTn>
                              </p:par>
                            </p:childTnLst>
                          </p:cTn>
                        </p:par>
                        <p:par>
                          <p:cTn id="40" fill="hold" nodeType="afterGroup">
                            <p:stCondLst>
                              <p:cond delay="500"/>
                            </p:stCondLst>
                            <p:childTnLst>
                              <p:par>
                                <p:cTn id="41" presetID="10" presetClass="entr" presetSubtype="0" fill="hold" nodeType="after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fade">
                                      <p:cBhvr>
                                        <p:cTn id="43" dur="500"/>
                                        <p:tgtEl>
                                          <p:spTgt spid="33"/>
                                        </p:tgtEl>
                                      </p:cBhvr>
                                    </p:animEffect>
                                  </p:childTnLst>
                                </p:cTn>
                              </p:par>
                            </p:childTnLst>
                          </p:cTn>
                        </p:par>
                        <p:par>
                          <p:cTn id="44" fill="hold" nodeType="afterGroup">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fade">
                                      <p:cBhvr>
                                        <p:cTn id="47" dur="500"/>
                                        <p:tgtEl>
                                          <p:spTgt spid="5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48"/>
                                        </p:tgtEl>
                                        <p:attrNameLst>
                                          <p:attrName>style.visibility</p:attrName>
                                        </p:attrNameLst>
                                      </p:cBhvr>
                                      <p:to>
                                        <p:strVal val="visible"/>
                                      </p:to>
                                    </p:set>
                                    <p:animEffect transition="in" filter="wipe(left)">
                                      <p:cBhvr>
                                        <p:cTn id="52" dur="500"/>
                                        <p:tgtEl>
                                          <p:spTgt spid="48"/>
                                        </p:tgtEl>
                                      </p:cBhvr>
                                    </p:animEffect>
                                  </p:childTnLst>
                                </p:cTn>
                              </p:par>
                              <p:par>
                                <p:cTn id="53" presetID="1" presetClass="entr" presetSubtype="0" fill="hold" grpId="0" nodeType="withEffect">
                                  <p:stCondLst>
                                    <p:cond delay="400"/>
                                  </p:stCondLst>
                                  <p:childTnLst>
                                    <p:set>
                                      <p:cBhvr>
                                        <p:cTn id="54" dur="1" fill="hold">
                                          <p:stCondLst>
                                            <p:cond delay="0"/>
                                          </p:stCondLst>
                                        </p:cTn>
                                        <p:tgtEl>
                                          <p:spTgt spid="51"/>
                                        </p:tgtEl>
                                        <p:attrNameLst>
                                          <p:attrName>style.visibility</p:attrName>
                                        </p:attrNameLst>
                                      </p:cBhvr>
                                      <p:to>
                                        <p:strVal val="visible"/>
                                      </p:to>
                                    </p:set>
                                  </p:childTnLst>
                                </p:cTn>
                              </p:par>
                            </p:childTnLst>
                          </p:cTn>
                        </p:par>
                        <p:par>
                          <p:cTn id="55" fill="hold" nodeType="afterGroup">
                            <p:stCondLst>
                              <p:cond delay="500"/>
                            </p:stCondLst>
                            <p:childTnLst>
                              <p:par>
                                <p:cTn id="56" presetID="10" presetClass="entr" presetSubtype="0" fill="hold" nodeType="afterEffect">
                                  <p:stCondLst>
                                    <p:cond delay="0"/>
                                  </p:stCondLst>
                                  <p:childTnLst>
                                    <p:set>
                                      <p:cBhvr>
                                        <p:cTn id="57" dur="1" fill="hold">
                                          <p:stCondLst>
                                            <p:cond delay="0"/>
                                          </p:stCondLst>
                                        </p:cTn>
                                        <p:tgtEl>
                                          <p:spTgt spid="57"/>
                                        </p:tgtEl>
                                        <p:attrNameLst>
                                          <p:attrName>style.visibility</p:attrName>
                                        </p:attrNameLst>
                                      </p:cBhvr>
                                      <p:to>
                                        <p:strVal val="visible"/>
                                      </p:to>
                                    </p:set>
                                    <p:animEffect transition="in" filter="fade">
                                      <p:cBhvr>
                                        <p:cTn id="58" dur="500"/>
                                        <p:tgtEl>
                                          <p:spTgt spid="57"/>
                                        </p:tgtEl>
                                      </p:cBhvr>
                                    </p:animEffect>
                                  </p:childTnLst>
                                </p:cTn>
                              </p:par>
                            </p:childTnLst>
                          </p:cTn>
                        </p:par>
                        <p:par>
                          <p:cTn id="59" fill="hold" nodeType="afterGroup">
                            <p:stCondLst>
                              <p:cond delay="1000"/>
                            </p:stCondLst>
                            <p:childTnLst>
                              <p:par>
                                <p:cTn id="60" presetID="10" presetClass="entr" presetSubtype="0"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fade">
                                      <p:cBhvr>
                                        <p:cTn id="62" dur="500"/>
                                        <p:tgtEl>
                                          <p:spTgt spid="4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56"/>
                                        </p:tgtEl>
                                        <p:attrNameLst>
                                          <p:attrName>style.visibility</p:attrName>
                                        </p:attrNameLst>
                                      </p:cBhvr>
                                      <p:to>
                                        <p:strVal val="visible"/>
                                      </p:to>
                                    </p:set>
                                    <p:animEffect transition="in" filter="wipe(left)">
                                      <p:cBhvr>
                                        <p:cTn id="67" dur="500"/>
                                        <p:tgtEl>
                                          <p:spTgt spid="56"/>
                                        </p:tgtEl>
                                      </p:cBhvr>
                                    </p:animEffect>
                                  </p:childTnLst>
                                </p:cTn>
                              </p:par>
                            </p:childTnLst>
                          </p:cTn>
                        </p:par>
                        <p:par>
                          <p:cTn id="68" fill="hold" nodeType="afterGroup">
                            <p:stCondLst>
                              <p:cond delay="500"/>
                            </p:stCondLst>
                            <p:childTnLst>
                              <p:par>
                                <p:cTn id="69" presetID="10" presetClass="entr" presetSubtype="0" fill="hold" nodeType="afterEffect">
                                  <p:stCondLst>
                                    <p:cond delay="0"/>
                                  </p:stCondLst>
                                  <p:childTnLst>
                                    <p:set>
                                      <p:cBhvr>
                                        <p:cTn id="70" dur="1" fill="hold">
                                          <p:stCondLst>
                                            <p:cond delay="0"/>
                                          </p:stCondLst>
                                        </p:cTn>
                                        <p:tgtEl>
                                          <p:spTgt spid="80"/>
                                        </p:tgtEl>
                                        <p:attrNameLst>
                                          <p:attrName>style.visibility</p:attrName>
                                        </p:attrNameLst>
                                      </p:cBhvr>
                                      <p:to>
                                        <p:strVal val="visible"/>
                                      </p:to>
                                    </p:set>
                                    <p:animEffect transition="in" filter="fade">
                                      <p:cBhvr>
                                        <p:cTn id="71"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7" grpId="0" animBg="1"/>
      <p:bldP spid="40" grpId="0"/>
      <p:bldP spid="41" grpId="0"/>
      <p:bldP spid="43" grpId="0"/>
      <p:bldP spid="51" grpId="0" animBg="1"/>
      <p:bldP spid="55" grpId="0"/>
      <p:bldP spid="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custDataLst>
              <p:tags r:id="rId2"/>
            </p:custDataLst>
          </p:nvPr>
        </p:nvSpPr>
        <p:spPr>
          <a:xfrm>
            <a:off x="114300" y="274638"/>
            <a:ext cx="8572500" cy="1143000"/>
          </a:xfrm>
        </p:spPr>
        <p:txBody>
          <a:bodyPr/>
          <a:lstStyle/>
          <a:p>
            <a:pPr>
              <a:spcBef>
                <a:spcPct val="20000"/>
              </a:spcBef>
            </a:pPr>
            <a:r>
              <a:rPr lang="en-US" altLang="en-US" sz="3600" b="1" smtClean="0">
                <a:latin typeface="Georgia" pitchFamily="18" charset="0"/>
              </a:rPr>
              <a:t>NG-MSPV Catalog </a:t>
            </a:r>
            <a:br>
              <a:rPr lang="en-US" altLang="en-US" sz="3600" b="1" smtClean="0">
                <a:latin typeface="Georgia" pitchFamily="18" charset="0"/>
              </a:rPr>
            </a:br>
            <a:r>
              <a:rPr lang="en-US" altLang="en-US" sz="3600" b="1" smtClean="0">
                <a:latin typeface="Georgia" pitchFamily="18" charset="0"/>
              </a:rPr>
              <a:t> Solicitation Process</a:t>
            </a:r>
            <a:endParaRPr lang="en-US" altLang="en-US" sz="3600" b="1" smtClean="0">
              <a:solidFill>
                <a:srgbClr val="000000"/>
              </a:solidFill>
              <a:latin typeface="Georgia" pitchFamily="18" charset="0"/>
            </a:endParaRPr>
          </a:p>
        </p:txBody>
      </p:sp>
      <p:sp>
        <p:nvSpPr>
          <p:cNvPr id="8195" name="Content Placeholder 3"/>
          <p:cNvSpPr>
            <a:spLocks noGrp="1"/>
          </p:cNvSpPr>
          <p:nvPr>
            <p:ph idx="1"/>
          </p:nvPr>
        </p:nvSpPr>
        <p:spPr>
          <a:xfrm>
            <a:off x="596900" y="1417638"/>
            <a:ext cx="8229600" cy="4922837"/>
          </a:xfrm>
        </p:spPr>
        <p:txBody>
          <a:bodyPr/>
          <a:lstStyle/>
          <a:p>
            <a:pPr>
              <a:defRPr/>
            </a:pPr>
            <a:endParaRPr lang="en-US" altLang="en-US" sz="2400" dirty="0" smtClean="0">
              <a:latin typeface="Georgia" pitchFamily="18" charset="0"/>
            </a:endParaRPr>
          </a:p>
          <a:p>
            <a:pPr>
              <a:defRPr/>
            </a:pPr>
            <a:r>
              <a:rPr lang="en-US" altLang="en-US" sz="2400" dirty="0" smtClean="0">
                <a:latin typeface="Georgia" pitchFamily="18" charset="0"/>
              </a:rPr>
              <a:t>All contract vehicles will generally be competed BPAs, BOAs, National Contract and Contracts resulting in single award.</a:t>
            </a:r>
          </a:p>
          <a:p>
            <a:pPr marL="0" indent="0">
              <a:buFont typeface="Arial" charset="0"/>
              <a:buNone/>
              <a:defRPr/>
            </a:pPr>
            <a:endParaRPr lang="en-US" altLang="en-US" sz="2400" dirty="0" smtClean="0">
              <a:latin typeface="Georgia" pitchFamily="18" charset="0"/>
            </a:endParaRPr>
          </a:p>
          <a:p>
            <a:pPr lvl="1">
              <a:buFont typeface="Arial" panose="020B0604020202020204" pitchFamily="34" charset="0"/>
              <a:buChar char="•"/>
              <a:defRPr/>
            </a:pPr>
            <a:r>
              <a:rPr lang="en-US" sz="2400" dirty="0" smtClean="0">
                <a:latin typeface="Georgia" panose="02040502050405020303" pitchFamily="18" charset="0"/>
              </a:rPr>
              <a:t>Solicitation closing dates will generally be a standard 30 day response time.</a:t>
            </a:r>
          </a:p>
          <a:p>
            <a:pPr lvl="1">
              <a:buFont typeface="Arial" panose="020B0604020202020204" pitchFamily="34" charset="0"/>
              <a:buChar char="•"/>
              <a:defRPr/>
            </a:pPr>
            <a:endParaRPr lang="en-US" sz="2400" dirty="0" smtClean="0">
              <a:latin typeface="Georgia" panose="02040502050405020303" pitchFamily="18" charset="0"/>
            </a:endParaRPr>
          </a:p>
          <a:p>
            <a:pPr lvl="1">
              <a:buFont typeface="Arial" panose="020B0604020202020204" pitchFamily="34" charset="0"/>
              <a:buChar char="•"/>
              <a:defRPr/>
            </a:pPr>
            <a:r>
              <a:rPr lang="en-US" sz="2400" dirty="0" smtClean="0">
                <a:latin typeface="Georgia" panose="02040502050405020303" pitchFamily="18" charset="0"/>
              </a:rPr>
              <a:t>NG-MSPV Catalog will be populated by Appendix C </a:t>
            </a:r>
          </a:p>
          <a:p>
            <a:pPr lvl="1">
              <a:buFont typeface="Arial" panose="020B0604020202020204" pitchFamily="34" charset="0"/>
              <a:buChar char="•"/>
              <a:defRPr/>
            </a:pPr>
            <a:endParaRPr lang="en-US" sz="2400" dirty="0" smtClean="0">
              <a:latin typeface="Georgia" panose="02040502050405020303" pitchFamily="18" charset="0"/>
            </a:endParaRPr>
          </a:p>
          <a:p>
            <a:pPr marL="457200" lvl="1" indent="0">
              <a:buNone/>
              <a:defRPr/>
            </a:pPr>
            <a:endParaRPr lang="en-US" sz="2400" dirty="0" smtClean="0">
              <a:latin typeface="Georgia" panose="02040502050405020303" pitchFamily="18" charset="0"/>
            </a:endParaRPr>
          </a:p>
          <a:p>
            <a:pPr marL="457200" lvl="1" indent="0">
              <a:buFont typeface="Arial" charset="0"/>
              <a:buNone/>
              <a:defRPr/>
            </a:pPr>
            <a:r>
              <a:rPr lang="en-US" sz="2400" dirty="0" smtClean="0">
                <a:solidFill>
                  <a:srgbClr val="FF0000"/>
                </a:solidFill>
                <a:latin typeface="Georgia" panose="02040502050405020303" pitchFamily="18" charset="0"/>
              </a:rPr>
              <a:t>     </a:t>
            </a:r>
            <a:endParaRPr lang="en-US" altLang="en-US" sz="2000" dirty="0">
              <a:latin typeface="Georgia" pitchFamily="18" charset="0"/>
            </a:endParaRPr>
          </a:p>
          <a:p>
            <a:pPr marL="457200" lvl="1" indent="0">
              <a:buFont typeface="Arial" charset="0"/>
              <a:buNone/>
              <a:defRPr/>
            </a:pPr>
            <a:r>
              <a:rPr lang="en-US" altLang="en-US" sz="2000" dirty="0" smtClean="0">
                <a:solidFill>
                  <a:srgbClr val="FF0000"/>
                </a:solidFill>
                <a:latin typeface="Georgia" pitchFamily="18" charset="0"/>
              </a:rPr>
              <a:t>       </a:t>
            </a:r>
            <a:endParaRPr lang="en-US" altLang="en-US" sz="2000" dirty="0" smtClean="0"/>
          </a:p>
        </p:txBody>
      </p:sp>
      <p:sp>
        <p:nvSpPr>
          <p:cNvPr id="2" name="Slide Number Placeholder 1"/>
          <p:cNvSpPr>
            <a:spLocks noGrp="1"/>
          </p:cNvSpPr>
          <p:nvPr>
            <p:ph type="sldNum" sz="quarter" idx="12"/>
          </p:nvPr>
        </p:nvSpPr>
        <p:spPr/>
        <p:txBody>
          <a:bodyPr/>
          <a:lstStyle/>
          <a:p>
            <a:pPr>
              <a:defRPr/>
            </a:pPr>
            <a:fld id="{C6ACD060-4BC2-4F3D-B368-11E5B6F212E0}" type="slidenum">
              <a:rPr lang="en-US" smtClean="0"/>
              <a:pPr>
                <a:defRPr/>
              </a:pPr>
              <a:t>7</a:t>
            </a:fld>
            <a:endParaRPr lang="en-US" dirty="0"/>
          </a:p>
        </p:txBody>
      </p:sp>
    </p:spTree>
    <p:custDataLst>
      <p:tags r:id="rId1"/>
    </p:custData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custDataLst>
              <p:tags r:id="rId2"/>
            </p:custDataLst>
          </p:nvPr>
        </p:nvSpPr>
        <p:spPr>
          <a:xfrm>
            <a:off x="323850" y="523875"/>
            <a:ext cx="8569325" cy="914400"/>
          </a:xfrm>
        </p:spPr>
        <p:txBody>
          <a:bodyPr/>
          <a:lstStyle/>
          <a:p>
            <a:r>
              <a:rPr lang="en-US" altLang="en-US" sz="3200" b="1" smtClean="0">
                <a:latin typeface="Georgia" pitchFamily="18" charset="0"/>
              </a:rPr>
              <a:t>NG-MSPV Catalog  </a:t>
            </a:r>
            <a:br>
              <a:rPr lang="en-US" altLang="en-US" sz="3200" b="1" smtClean="0">
                <a:latin typeface="Georgia" pitchFamily="18" charset="0"/>
              </a:rPr>
            </a:br>
            <a:r>
              <a:rPr lang="en-US" altLang="en-US" sz="3200" b="1" smtClean="0">
                <a:latin typeface="Georgia" pitchFamily="18" charset="0"/>
              </a:rPr>
              <a:t>Solicitation Process-Continued</a:t>
            </a:r>
          </a:p>
        </p:txBody>
      </p:sp>
      <p:sp>
        <p:nvSpPr>
          <p:cNvPr id="34819" name="Content Placeholder 2"/>
          <p:cNvSpPr>
            <a:spLocks noGrp="1"/>
          </p:cNvSpPr>
          <p:nvPr>
            <p:ph idx="1"/>
            <p:custDataLst>
              <p:tags r:id="rId3"/>
            </p:custDataLst>
          </p:nvPr>
        </p:nvSpPr>
        <p:spPr>
          <a:xfrm>
            <a:off x="457200" y="1600200"/>
            <a:ext cx="8435975" cy="5029200"/>
          </a:xfrm>
        </p:spPr>
        <p:txBody>
          <a:bodyPr/>
          <a:lstStyle/>
          <a:p>
            <a:r>
              <a:rPr lang="en-US" altLang="en-US" sz="2400" dirty="0" smtClean="0">
                <a:latin typeface="Georgia" pitchFamily="18" charset="0"/>
              </a:rPr>
              <a:t>Two Different Methods of Solicitation</a:t>
            </a:r>
          </a:p>
          <a:p>
            <a:pPr lvl="1"/>
            <a:r>
              <a:rPr lang="en-US" altLang="en-US" sz="2400" dirty="0" smtClean="0">
                <a:latin typeface="Georgia" pitchFamily="18" charset="0"/>
              </a:rPr>
              <a:t>VA FSS Schedule 65 and 66</a:t>
            </a:r>
          </a:p>
          <a:p>
            <a:pPr lvl="2"/>
            <a:r>
              <a:rPr lang="en-US" altLang="en-US" dirty="0" smtClean="0">
                <a:latin typeface="Georgia" pitchFamily="18" charset="0"/>
              </a:rPr>
              <a:t>Full and Open</a:t>
            </a:r>
          </a:p>
          <a:p>
            <a:pPr lvl="1"/>
            <a:r>
              <a:rPr lang="en-US" altLang="en-US" sz="2400" dirty="0" smtClean="0">
                <a:latin typeface="Georgia" pitchFamily="18" charset="0"/>
              </a:rPr>
              <a:t>Open Market</a:t>
            </a:r>
          </a:p>
          <a:p>
            <a:pPr lvl="2"/>
            <a:r>
              <a:rPr lang="en-US" altLang="en-US" dirty="0" smtClean="0">
                <a:latin typeface="Georgia" pitchFamily="18" charset="0"/>
              </a:rPr>
              <a:t>Small </a:t>
            </a:r>
            <a:r>
              <a:rPr lang="en-US" altLang="en-US" dirty="0" smtClean="0">
                <a:latin typeface="Georgia" pitchFamily="18" charset="0"/>
              </a:rPr>
              <a:t>Business Set-Asides for Manufacturers</a:t>
            </a:r>
          </a:p>
          <a:p>
            <a:pPr lvl="2"/>
            <a:r>
              <a:rPr lang="en-US" altLang="en-US" dirty="0" smtClean="0">
                <a:latin typeface="Georgia" pitchFamily="18" charset="0"/>
              </a:rPr>
              <a:t>Non-Manufacturer </a:t>
            </a:r>
            <a:r>
              <a:rPr lang="en-US" altLang="en-US" dirty="0" smtClean="0">
                <a:latin typeface="Georgia" pitchFamily="18" charset="0"/>
              </a:rPr>
              <a:t>Waivers</a:t>
            </a:r>
          </a:p>
          <a:p>
            <a:pPr lvl="3"/>
            <a:r>
              <a:rPr lang="en-US" altLang="en-US" dirty="0" smtClean="0">
                <a:latin typeface="Georgia" pitchFamily="18" charset="0"/>
              </a:rPr>
              <a:t>Cascading Approach</a:t>
            </a:r>
          </a:p>
          <a:p>
            <a:pPr lvl="4"/>
            <a:r>
              <a:rPr lang="en-US" altLang="en-US" dirty="0" smtClean="0">
                <a:latin typeface="Georgia" pitchFamily="18" charset="0"/>
              </a:rPr>
              <a:t>SDVOSB, VOSB, SB, and LB</a:t>
            </a:r>
          </a:p>
          <a:p>
            <a:pPr lvl="3"/>
            <a:r>
              <a:rPr lang="en-US" altLang="en-US" dirty="0" smtClean="0">
                <a:latin typeface="Georgia" pitchFamily="18" charset="0"/>
              </a:rPr>
              <a:t>Both Manufacturers and Distributors may propose</a:t>
            </a:r>
            <a:endParaRPr lang="en-US" altLang="en-US" dirty="0" smtClean="0">
              <a:latin typeface="Georgia" pitchFamily="18" charset="0"/>
            </a:endParaRPr>
          </a:p>
        </p:txBody>
      </p:sp>
      <p:sp>
        <p:nvSpPr>
          <p:cNvPr id="2" name="Slide Number Placeholder 1"/>
          <p:cNvSpPr>
            <a:spLocks noGrp="1"/>
          </p:cNvSpPr>
          <p:nvPr>
            <p:ph type="sldNum" sz="quarter" idx="12"/>
          </p:nvPr>
        </p:nvSpPr>
        <p:spPr/>
        <p:txBody>
          <a:bodyPr/>
          <a:lstStyle/>
          <a:p>
            <a:pPr>
              <a:defRPr/>
            </a:pPr>
            <a:fld id="{A4418C2C-39ED-441D-8BA5-61103B1762E9}" type="slidenum">
              <a:rPr lang="en-US" smtClean="0"/>
              <a:pPr>
                <a:defRPr/>
              </a:pPr>
              <a:t>8</a:t>
            </a:fld>
            <a:endParaRPr lang="en-US" dirty="0"/>
          </a:p>
        </p:txBody>
      </p:sp>
    </p:spTree>
    <p:custDataLst>
      <p:tags r:id="rId1"/>
    </p:custData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762000"/>
            <a:ext cx="8229600" cy="914400"/>
          </a:xfrm>
        </p:spPr>
        <p:txBody>
          <a:bodyPr/>
          <a:lstStyle/>
          <a:p>
            <a:pPr eaLnBrk="1" hangingPunct="1">
              <a:spcBef>
                <a:spcPct val="20000"/>
              </a:spcBef>
              <a:defRPr/>
            </a:pPr>
            <a:r>
              <a:rPr lang="en-US" altLang="en-US" sz="3200" b="1" dirty="0">
                <a:solidFill>
                  <a:prstClr val="black"/>
                </a:solidFill>
                <a:latin typeface="Georgia" pitchFamily="18" charset="0"/>
                <a:ea typeface="+mn-ea"/>
                <a:cs typeface="+mn-cs"/>
              </a:rPr>
              <a:t>NG-MSPV Catalog </a:t>
            </a:r>
            <a:br>
              <a:rPr lang="en-US" altLang="en-US" sz="3200" b="1" dirty="0">
                <a:solidFill>
                  <a:prstClr val="black"/>
                </a:solidFill>
                <a:latin typeface="Georgia" pitchFamily="18" charset="0"/>
                <a:ea typeface="+mn-ea"/>
                <a:cs typeface="+mn-cs"/>
              </a:rPr>
            </a:br>
            <a:r>
              <a:rPr lang="en-US" altLang="en-US" sz="3200" b="1" dirty="0">
                <a:solidFill>
                  <a:prstClr val="black"/>
                </a:solidFill>
                <a:latin typeface="Georgia" pitchFamily="18" charset="0"/>
                <a:ea typeface="+mn-ea"/>
                <a:cs typeface="+mn-cs"/>
              </a:rPr>
              <a:t> Solicitation </a:t>
            </a:r>
            <a:r>
              <a:rPr lang="en-US" altLang="en-US" sz="3200" b="1" dirty="0" smtClean="0">
                <a:solidFill>
                  <a:prstClr val="black"/>
                </a:solidFill>
                <a:latin typeface="Georgia" pitchFamily="18" charset="0"/>
                <a:ea typeface="+mn-ea"/>
                <a:cs typeface="+mn-cs"/>
              </a:rPr>
              <a:t>Process</a:t>
            </a:r>
            <a:r>
              <a:rPr lang="en-US" altLang="en-US" sz="3200" b="1" dirty="0">
                <a:solidFill>
                  <a:prstClr val="black"/>
                </a:solidFill>
                <a:latin typeface="Georgia" pitchFamily="18" charset="0"/>
              </a:rPr>
              <a:t>-Continued</a:t>
            </a:r>
            <a:endParaRPr lang="en-US" altLang="en-US" sz="3200" b="1" dirty="0">
              <a:solidFill>
                <a:srgbClr val="000000"/>
              </a:solidFill>
              <a:latin typeface="Georgia" pitchFamily="18" charset="0"/>
              <a:ea typeface="+mn-ea"/>
              <a:cs typeface="+mn-cs"/>
            </a:endParaRPr>
          </a:p>
        </p:txBody>
      </p:sp>
      <p:sp>
        <p:nvSpPr>
          <p:cNvPr id="11267" name="Content Placeholder 2"/>
          <p:cNvSpPr>
            <a:spLocks noGrp="1"/>
          </p:cNvSpPr>
          <p:nvPr>
            <p:ph idx="1"/>
          </p:nvPr>
        </p:nvSpPr>
        <p:spPr>
          <a:xfrm>
            <a:off x="457200" y="1855788"/>
            <a:ext cx="8229600" cy="4525962"/>
          </a:xfrm>
        </p:spPr>
        <p:txBody>
          <a:bodyPr/>
          <a:lstStyle/>
          <a:p>
            <a:pPr>
              <a:defRPr/>
            </a:pPr>
            <a:r>
              <a:rPr lang="en-US" altLang="en-US" sz="2400" dirty="0" smtClean="0">
                <a:latin typeface="Georgia" pitchFamily="18" charset="0"/>
              </a:rPr>
              <a:t>Each RFQ will provide language advising potential Quoters of the following: </a:t>
            </a:r>
          </a:p>
          <a:p>
            <a:pPr lvl="1">
              <a:buFont typeface="Arial" charset="0"/>
              <a:buChar char="•"/>
              <a:defRPr/>
            </a:pPr>
            <a:r>
              <a:rPr lang="en-US" altLang="en-US" sz="2400" dirty="0" smtClean="0">
                <a:latin typeface="Georgia" pitchFamily="18" charset="0"/>
              </a:rPr>
              <a:t>Contract Line Items selected for inclusion in each BPA shall meet the (salient) characteristics prescribed by the Program Office. </a:t>
            </a:r>
          </a:p>
          <a:p>
            <a:pPr marL="457200" lvl="1" indent="0">
              <a:buFont typeface="Arial" charset="0"/>
              <a:buNone/>
              <a:defRPr/>
            </a:pPr>
            <a:endParaRPr lang="en-US" altLang="en-US" sz="2400" dirty="0" smtClean="0">
              <a:latin typeface="Georgia" pitchFamily="18" charset="0"/>
            </a:endParaRPr>
          </a:p>
          <a:p>
            <a:pPr lvl="1">
              <a:buFont typeface="Arial" charset="0"/>
              <a:buChar char="•"/>
              <a:defRPr/>
            </a:pPr>
            <a:r>
              <a:rPr lang="en-US" altLang="en-US" sz="2400" dirty="0" smtClean="0">
                <a:latin typeface="Georgia" pitchFamily="18" charset="0"/>
              </a:rPr>
              <a:t>Selection methodology will generally be on a “Low Price” basis, however, the Government reserves the right to use other methods as deemed appropriate. </a:t>
            </a:r>
          </a:p>
          <a:p>
            <a:pPr marL="457200" lvl="1" indent="0">
              <a:buFont typeface="Arial" charset="0"/>
              <a:buNone/>
              <a:defRPr/>
            </a:pPr>
            <a:endParaRPr lang="en-US" altLang="en-US" sz="2400" dirty="0" smtClean="0">
              <a:latin typeface="Georgia" pitchFamily="18" charset="0"/>
            </a:endParaRPr>
          </a:p>
          <a:p>
            <a:pPr marL="0" indent="0">
              <a:buFont typeface="Arial" charset="0"/>
              <a:buNone/>
              <a:defRPr/>
            </a:pPr>
            <a:endParaRPr lang="en-US" altLang="en-US" dirty="0" smtClean="0"/>
          </a:p>
        </p:txBody>
      </p:sp>
      <p:sp>
        <p:nvSpPr>
          <p:cNvPr id="4" name="Slide Number Placeholder 3"/>
          <p:cNvSpPr>
            <a:spLocks noGrp="1"/>
          </p:cNvSpPr>
          <p:nvPr>
            <p:ph type="sldNum" sz="quarter" idx="12"/>
          </p:nvPr>
        </p:nvSpPr>
        <p:spPr/>
        <p:txBody>
          <a:bodyPr/>
          <a:lstStyle/>
          <a:p>
            <a:pPr>
              <a:defRPr/>
            </a:pPr>
            <a:fld id="{D27FF0AC-3421-4B1A-B361-B856339689C7}" type="slidenum">
              <a:rPr lang="en-US" smtClean="0"/>
              <a:pPr>
                <a:defRPr/>
              </a:pPr>
              <a:t>9</a:t>
            </a:fld>
            <a:endParaRPr lang="en-US" dirty="0"/>
          </a:p>
        </p:txBody>
      </p:sp>
    </p:spTree>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2oXR3Z3jBsekg7NRQLn8qd"/>
</p:tagLst>
</file>

<file path=ppt/tags/tag2.xml><?xml version="1.0" encoding="utf-8"?>
<p:tagLst xmlns:a="http://schemas.openxmlformats.org/drawingml/2006/main" xmlns:r="http://schemas.openxmlformats.org/officeDocument/2006/relationships" xmlns:p="http://schemas.openxmlformats.org/presentationml/2006/main">
  <p:tag name="DVSHAPEID" val="tMKFWXxGAyYfCtF4ddJkuV"/>
</p:tagLst>
</file>

<file path=ppt/tags/tag3.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5.xml><?xml version="1.0" encoding="utf-8"?>
<p:tagLst xmlns:a="http://schemas.openxmlformats.org/drawingml/2006/main" xmlns:r="http://schemas.openxmlformats.org/officeDocument/2006/relationships" xmlns:p="http://schemas.openxmlformats.org/presentationml/2006/main">
  <p:tag name="DVSECTIONID" val="2oXR3Z3jBsekg7NRQLn8qd"/>
</p:tagLst>
</file>

<file path=ppt/tags/tag6.xml><?xml version="1.0" encoding="utf-8"?>
<p:tagLst xmlns:a="http://schemas.openxmlformats.org/drawingml/2006/main" xmlns:r="http://schemas.openxmlformats.org/officeDocument/2006/relationships" xmlns:p="http://schemas.openxmlformats.org/presentationml/2006/main">
  <p:tag name="DVSHAPEID" val="tMKFWXxGAyYfCtF4ddJkuV"/>
</p:tagLst>
</file>

<file path=ppt/tags/tag7.xml><?xml version="1.0" encoding="utf-8"?>
<p:tagLst xmlns:a="http://schemas.openxmlformats.org/drawingml/2006/main" xmlns:r="http://schemas.openxmlformats.org/officeDocument/2006/relationships" xmlns:p="http://schemas.openxmlformats.org/presentationml/2006/main">
  <p:tag name="DVSHAPEID" val="IaLJDTdCySrUB2DNXQJ7PB"/>
</p:tagLst>
</file>

<file path=ppt/theme/theme1.xml><?xml version="1.0" encoding="utf-8"?>
<a:theme xmlns:a="http://schemas.openxmlformats.org/drawingml/2006/main" name="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5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6_VA_Outreach_PPT_Template_LightBlu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VA_Outreach_PPT_Template_LightBlue_V1</Template>
  <TotalTime>5933</TotalTime>
  <Words>807</Words>
  <Application>Microsoft Office PowerPoint</Application>
  <PresentationFormat>On-screen Show (4:3)</PresentationFormat>
  <Paragraphs>142</Paragraphs>
  <Slides>13</Slides>
  <Notes>10</Notes>
  <HiddenSlides>0</HiddenSlides>
  <MMClips>0</MMClips>
  <ScaleCrop>false</ScaleCrop>
  <HeadingPairs>
    <vt:vector size="4" baseType="variant">
      <vt:variant>
        <vt:lpstr>Theme</vt:lpstr>
      </vt:variant>
      <vt:variant>
        <vt:i4>7</vt:i4>
      </vt:variant>
      <vt:variant>
        <vt:lpstr>Slide Titles</vt:lpstr>
      </vt:variant>
      <vt:variant>
        <vt:i4>13</vt:i4>
      </vt:variant>
    </vt:vector>
  </HeadingPairs>
  <TitlesOfParts>
    <vt:vector size="20" baseType="lpstr">
      <vt:lpstr>VA_Outreach_PPT_Template_LightBlue_V1</vt:lpstr>
      <vt:lpstr>1_VA_Outreach_PPT_Template_LightBlue_V1</vt:lpstr>
      <vt:lpstr>2_VA_Outreach_PPT_Template_LightBlue_V1</vt:lpstr>
      <vt:lpstr>3_VA_Outreach_PPT_Template_LightBlue_V1</vt:lpstr>
      <vt:lpstr>4_VA_Outreach_PPT_Template_LightBlue_V1</vt:lpstr>
      <vt:lpstr>5_VA_Outreach_PPT_Template_LightBlue_V1</vt:lpstr>
      <vt:lpstr>6_VA_Outreach_PPT_Template_LightBlue_V1</vt:lpstr>
      <vt:lpstr>PowerPoint Presentation</vt:lpstr>
      <vt:lpstr>VHA MSPV Mandatory Policy Memorandum</vt:lpstr>
      <vt:lpstr>    What is the NG-MSPV Program?    </vt:lpstr>
      <vt:lpstr>Appendix C Overview</vt:lpstr>
      <vt:lpstr>PowerPoint Presentation</vt:lpstr>
      <vt:lpstr>PowerPoint Presentation</vt:lpstr>
      <vt:lpstr>NG-MSPV Catalog   Solicitation Process</vt:lpstr>
      <vt:lpstr>NG-MSPV Catalog   Solicitation Process-Continued</vt:lpstr>
      <vt:lpstr>NG-MSPV Catalog   Solicitation Process-Continued</vt:lpstr>
      <vt:lpstr>Projected Solicitations Release Schedule</vt:lpstr>
      <vt:lpstr>   Acronyms Attachment 1  </vt:lpstr>
      <vt:lpstr>   Awarded Strategic Contracts (SAC and SAC-F) Attachment 2   </vt:lpstr>
      <vt:lpstr>PowerPoint Presentation</vt:lpstr>
    </vt:vector>
  </TitlesOfParts>
  <Company>Ogilvy &amp; Mather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dc:creator>
  <cp:lastModifiedBy>Department of Veterans Affairs</cp:lastModifiedBy>
  <cp:revision>157</cp:revision>
  <cp:lastPrinted>2015-11-02T18:11:58Z</cp:lastPrinted>
  <dcterms:created xsi:type="dcterms:W3CDTF">2011-09-23T14:33:06Z</dcterms:created>
  <dcterms:modified xsi:type="dcterms:W3CDTF">2015-11-05T18:37:42Z</dcterms:modified>
</cp:coreProperties>
</file>